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
  </p:notesMasterIdLst>
  <p:sldIdLst>
    <p:sldId id="265" r:id="rId2"/>
    <p:sldId id="257" r:id="rId3"/>
    <p:sldId id="258" r:id="rId4"/>
    <p:sldId id="264" r:id="rId5"/>
    <p:sldId id="259" r:id="rId6"/>
    <p:sldId id="261" r:id="rId7"/>
    <p:sldId id="268" r:id="rId8"/>
  </p:sldIdLst>
  <p:sldSz cx="9144000" cy="6858000" type="screen4x3"/>
  <p:notesSz cx="6858000" cy="9294813"/>
  <p:defaultTextStyle>
    <a:defPPr>
      <a:defRPr lang="en-GB"/>
    </a:defPPr>
    <a:lvl1pPr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1pPr>
    <a:lvl2pPr marL="742950" indent="-28575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2pPr>
    <a:lvl3pPr marL="11430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3pPr>
    <a:lvl4pPr marL="16002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4pPr>
    <a:lvl5pPr marL="2057400" indent="-228600" algn="l" defTabSz="457200" rtl="0" fontAlgn="base">
      <a:spcBef>
        <a:spcPct val="0"/>
      </a:spcBef>
      <a:spcAft>
        <a:spcPct val="0"/>
      </a:spcAft>
      <a:buClr>
        <a:srgbClr val="000000"/>
      </a:buClr>
      <a:buSzPct val="100000"/>
      <a:buFont typeface="Times New Roman" pitchFamily="16" charset="0"/>
      <a:defRPr kern="1200">
        <a:solidFill>
          <a:schemeClr val="bg1"/>
        </a:solidFill>
        <a:latin typeface="Arial" charset="0"/>
        <a:ea typeface="+mn-ea"/>
        <a:cs typeface="+mn-cs"/>
      </a:defRPr>
    </a:lvl5pPr>
    <a:lvl6pPr marL="2286000" algn="l" defTabSz="914400" rtl="0" eaLnBrk="1" latinLnBrk="0" hangingPunct="1">
      <a:defRPr kern="1200">
        <a:solidFill>
          <a:schemeClr val="bg1"/>
        </a:solidFill>
        <a:latin typeface="Arial" charset="0"/>
        <a:ea typeface="+mn-ea"/>
        <a:cs typeface="+mn-cs"/>
      </a:defRPr>
    </a:lvl6pPr>
    <a:lvl7pPr marL="2743200" algn="l" defTabSz="914400" rtl="0" eaLnBrk="1" latinLnBrk="0" hangingPunct="1">
      <a:defRPr kern="1200">
        <a:solidFill>
          <a:schemeClr val="bg1"/>
        </a:solidFill>
        <a:latin typeface="Arial" charset="0"/>
        <a:ea typeface="+mn-ea"/>
        <a:cs typeface="+mn-cs"/>
      </a:defRPr>
    </a:lvl7pPr>
    <a:lvl8pPr marL="3200400" algn="l" defTabSz="914400" rtl="0" eaLnBrk="1" latinLnBrk="0" hangingPunct="1">
      <a:defRPr kern="1200">
        <a:solidFill>
          <a:schemeClr val="bg1"/>
        </a:solidFill>
        <a:latin typeface="Arial" charset="0"/>
        <a:ea typeface="+mn-ea"/>
        <a:cs typeface="+mn-cs"/>
      </a:defRPr>
    </a:lvl8pPr>
    <a:lvl9pPr marL="3657600" algn="l" defTabSz="914400" rtl="0" eaLnBrk="1" latinLnBrk="0" hangingPunct="1">
      <a:defRPr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00" autoAdjust="0"/>
  </p:normalViewPr>
  <p:slideViewPr>
    <p:cSldViewPr>
      <p:cViewPr varScale="1">
        <p:scale>
          <a:sx n="48" d="100"/>
          <a:sy n="48" d="100"/>
        </p:scale>
        <p:origin x="-2016" y="-10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294813"/>
          </a:xfrm>
          <a:prstGeom prst="roundRect">
            <a:avLst>
              <a:gd name="adj" fmla="val 23"/>
            </a:avLst>
          </a:prstGeom>
          <a:solidFill>
            <a:srgbClr val="FFFFFF"/>
          </a:solidFill>
          <a:ln w="9525">
            <a:noFill/>
            <a:round/>
            <a:headEnd/>
            <a:tailEnd/>
          </a:ln>
          <a:effectLst/>
        </p:spPr>
        <p:txBody>
          <a:bodyPr wrap="none" anchor="ctr"/>
          <a:lstStyle/>
          <a:p>
            <a:endParaRPr lang="en-US">
              <a:ea typeface="DejaVu Sans" charset="0"/>
              <a:cs typeface="DejaVu Sans" charset="0"/>
            </a:endParaRPr>
          </a:p>
        </p:txBody>
      </p:sp>
      <p:sp>
        <p:nvSpPr>
          <p:cNvPr id="3074" name="Text Box 2"/>
          <p:cNvSpPr txBox="1">
            <a:spLocks noChangeArrowheads="1"/>
          </p:cNvSpPr>
          <p:nvPr/>
        </p:nvSpPr>
        <p:spPr bwMode="auto">
          <a:xfrm>
            <a:off x="0" y="0"/>
            <a:ext cx="2971800" cy="465138"/>
          </a:xfrm>
          <a:prstGeom prst="rect">
            <a:avLst/>
          </a:prstGeom>
          <a:noFill/>
          <a:ln w="9525">
            <a:noFill/>
            <a:round/>
            <a:headEnd/>
            <a:tailEnd/>
          </a:ln>
          <a:effectLst/>
        </p:spPr>
        <p:txBody>
          <a:bodyPr wrap="none" anchor="ctr"/>
          <a:lstStyle/>
          <a:p>
            <a:endParaRPr lang="en-US">
              <a:ea typeface="DejaVu Sans" charset="0"/>
              <a:cs typeface="DejaVu Sans" charset="0"/>
            </a:endParaRPr>
          </a:p>
        </p:txBody>
      </p:sp>
      <p:sp>
        <p:nvSpPr>
          <p:cNvPr id="3075" name="Text Box 3"/>
          <p:cNvSpPr txBox="1">
            <a:spLocks noChangeArrowheads="1"/>
          </p:cNvSpPr>
          <p:nvPr/>
        </p:nvSpPr>
        <p:spPr bwMode="auto">
          <a:xfrm>
            <a:off x="3884613" y="0"/>
            <a:ext cx="2971800" cy="465138"/>
          </a:xfrm>
          <a:prstGeom prst="rect">
            <a:avLst/>
          </a:prstGeom>
          <a:noFill/>
          <a:ln w="9525">
            <a:noFill/>
            <a:round/>
            <a:headEnd/>
            <a:tailEnd/>
          </a:ln>
          <a:effectLst/>
        </p:spPr>
        <p:txBody>
          <a:bodyPr wrap="none" anchor="ctr"/>
          <a:lstStyle/>
          <a:p>
            <a:endParaRPr lang="en-US">
              <a:ea typeface="DejaVu Sans" charset="0"/>
              <a:cs typeface="DejaVu Sans" charset="0"/>
            </a:endParaRPr>
          </a:p>
        </p:txBody>
      </p:sp>
      <p:sp>
        <p:nvSpPr>
          <p:cNvPr id="12293" name="Rectangle 4"/>
          <p:cNvSpPr>
            <a:spLocks noGrp="1" noRot="1" noChangeAspect="1" noChangeArrowheads="1"/>
          </p:cNvSpPr>
          <p:nvPr>
            <p:ph type="sldImg"/>
          </p:nvPr>
        </p:nvSpPr>
        <p:spPr bwMode="auto">
          <a:xfrm>
            <a:off x="1106488" y="696913"/>
            <a:ext cx="4646612" cy="3484562"/>
          </a:xfrm>
          <a:prstGeom prst="rect">
            <a:avLst/>
          </a:prstGeom>
          <a:noFill/>
          <a:ln w="9360">
            <a:solidFill>
              <a:srgbClr val="000000"/>
            </a:solidFill>
            <a:miter lim="800000"/>
            <a:headEnd/>
            <a:tailEnd/>
          </a:ln>
        </p:spPr>
      </p:sp>
      <p:sp>
        <p:nvSpPr>
          <p:cNvPr id="3077" name="Rectangle 5"/>
          <p:cNvSpPr>
            <a:spLocks noGrp="1" noChangeArrowheads="1"/>
          </p:cNvSpPr>
          <p:nvPr>
            <p:ph type="body"/>
          </p:nvPr>
        </p:nvSpPr>
        <p:spPr bwMode="auto">
          <a:xfrm>
            <a:off x="685800" y="4416425"/>
            <a:ext cx="5484813" cy="41814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3078" name="Text Box 6"/>
          <p:cNvSpPr txBox="1">
            <a:spLocks noChangeArrowheads="1"/>
          </p:cNvSpPr>
          <p:nvPr/>
        </p:nvSpPr>
        <p:spPr bwMode="auto">
          <a:xfrm>
            <a:off x="0" y="8829675"/>
            <a:ext cx="2971800" cy="465138"/>
          </a:xfrm>
          <a:prstGeom prst="rect">
            <a:avLst/>
          </a:prstGeom>
          <a:noFill/>
          <a:ln w="9525">
            <a:noFill/>
            <a:round/>
            <a:headEnd/>
            <a:tailEnd/>
          </a:ln>
          <a:effectLst/>
        </p:spPr>
        <p:txBody>
          <a:bodyPr wrap="none" anchor="ctr"/>
          <a:lstStyle/>
          <a:p>
            <a:endParaRPr lang="en-US">
              <a:ea typeface="DejaVu Sans" charset="0"/>
              <a:cs typeface="DejaVu Sans" charset="0"/>
            </a:endParaRPr>
          </a:p>
        </p:txBody>
      </p:sp>
      <p:sp>
        <p:nvSpPr>
          <p:cNvPr id="3079" name="Rectangle 7"/>
          <p:cNvSpPr>
            <a:spLocks noGrp="1" noChangeArrowheads="1"/>
          </p:cNvSpPr>
          <p:nvPr>
            <p:ph type="sldNum"/>
          </p:nvPr>
        </p:nvSpPr>
        <p:spPr bwMode="auto">
          <a:xfrm>
            <a:off x="3884613" y="8829675"/>
            <a:ext cx="2970212" cy="46355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723900" algn="l"/>
                <a:tab pos="1447800" algn="l"/>
                <a:tab pos="2171700" algn="l"/>
                <a:tab pos="2895600" algn="l"/>
              </a:tabLst>
              <a:defRPr sz="1200">
                <a:solidFill>
                  <a:srgbClr val="000000"/>
                </a:solidFill>
                <a:latin typeface="Times New Roman" pitchFamily="16" charset="0"/>
                <a:ea typeface="DejaVu Sans" charset="0"/>
                <a:cs typeface="DejaVu Sans" charset="0"/>
              </a:defRPr>
            </a:lvl1pPr>
          </a:lstStyle>
          <a:p>
            <a:fld id="{A3455ACD-3163-48EC-9BE9-96ADEB77DE76}" type="slidenum">
              <a:rPr lang="en-US"/>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Hi everyone, my name is </a:t>
            </a:r>
            <a:r>
              <a:rPr lang="en-US" dirty="0" err="1" smtClean="0"/>
              <a:t>Hieu</a:t>
            </a:r>
            <a:r>
              <a:rPr lang="en-US" dirty="0" smtClean="0"/>
              <a:t>.</a:t>
            </a:r>
          </a:p>
          <a:p>
            <a:pPr>
              <a:defRPr/>
            </a:pPr>
            <a:r>
              <a:rPr lang="en-US" dirty="0" smtClean="0"/>
              <a:t>This summer, I’ve been working with Aaron on a few projects,</a:t>
            </a:r>
            <a:r>
              <a:rPr lang="en-US" baseline="0" dirty="0" smtClean="0"/>
              <a:t> which involve his research interests of modeling and predicting human behavior and social dynamics in real-world environments.  Some of the projects were small and simple, while others were lengthier and more difficult (in fact, I’m still stuck debugging some problems).  These tasks kind of came together into a big project, which is the </a:t>
            </a:r>
            <a:r>
              <a:rPr lang="en-US" baseline="0" dirty="0" err="1" smtClean="0"/>
              <a:t>Deixis</a:t>
            </a:r>
            <a:r>
              <a:rPr lang="en-US" baseline="0" dirty="0" smtClean="0"/>
              <a:t> Experiment.</a:t>
            </a:r>
            <a:endParaRPr lang="en-US" dirty="0" smtClean="0"/>
          </a:p>
        </p:txBody>
      </p:sp>
      <p:sp>
        <p:nvSpPr>
          <p:cNvPr id="13316" name="Slide Number Placeholder 3"/>
          <p:cNvSpPr>
            <a:spLocks noGrp="1"/>
          </p:cNvSpPr>
          <p:nvPr>
            <p:ph type="sldNum" sz="quarter"/>
          </p:nvPr>
        </p:nvSpPr>
        <p:spPr>
          <a:noFill/>
        </p:spPr>
        <p:txBody>
          <a:bodyPr/>
          <a:lstStyle/>
          <a:p>
            <a:fld id="{C4515250-1756-4A2A-8DC2-508CAFF40C9B}"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7"/>
          <p:cNvSpPr>
            <a:spLocks noGrp="1" noChangeArrowheads="1"/>
          </p:cNvSpPr>
          <p:nvPr>
            <p:ph type="sldNum" sz="quarter"/>
          </p:nvPr>
        </p:nvSpPr>
        <p:spPr>
          <a:noFill/>
        </p:spPr>
        <p:txBody>
          <a:bodyPr/>
          <a:lstStyle/>
          <a:p>
            <a:fld id="{F8F7F0DC-718F-4AB1-810C-A928F3E9F46A}" type="slidenum">
              <a:rPr lang="en-US"/>
              <a:pPr/>
              <a:t>2</a:t>
            </a:fld>
            <a:endParaRPr lang="en-US"/>
          </a:p>
        </p:txBody>
      </p:sp>
      <p:sp>
        <p:nvSpPr>
          <p:cNvPr id="14339" name="Rectangle 1"/>
          <p:cNvSpPr>
            <a:spLocks noGrp="1" noRot="1" noChangeAspect="1" noChangeArrowheads="1" noTextEdit="1"/>
          </p:cNvSpPr>
          <p:nvPr>
            <p:ph type="sldImg"/>
          </p:nvPr>
        </p:nvSpPr>
        <p:spPr>
          <a:xfrm>
            <a:off x="1106488" y="696913"/>
            <a:ext cx="4648200" cy="3486150"/>
          </a:xfrm>
          <a:solidFill>
            <a:srgbClr val="FFFFFF"/>
          </a:solidFill>
          <a:ln/>
        </p:spPr>
      </p:sp>
      <p:sp>
        <p:nvSpPr>
          <p:cNvPr id="14340" name="Text Box 2"/>
          <p:cNvSpPr>
            <a:spLocks noGrp="1" noChangeArrowheads="1"/>
          </p:cNvSpPr>
          <p:nvPr>
            <p:ph type="body" idx="1"/>
          </p:nvPr>
        </p:nvSpPr>
        <p:spPr>
          <a:xfrm>
            <a:off x="685800" y="4416425"/>
            <a:ext cx="5486400" cy="5429250"/>
          </a:xfrm>
          <a:noFill/>
          <a:ln/>
        </p:spPr>
        <p:txBody>
          <a:bodyPr/>
          <a:lstStyle/>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Unfortunately, I can’t reveal the full details of the experiment because I’m hoping that some of you will be participants in the study.  And if I fill you in on the specifics, I would invalidate and bias the data.  </a:t>
            </a: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Arial" charset="0"/>
              <a:ea typeface="DejaVu Sans" charset="0"/>
              <a:cs typeface="DejaVu Sans" charset="0"/>
            </a:endParaRP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At the basic level, </a:t>
            </a:r>
            <a:r>
              <a:rPr lang="en-US" dirty="0" err="1" smtClean="0">
                <a:latin typeface="Arial" charset="0"/>
                <a:ea typeface="DejaVu Sans" charset="0"/>
                <a:cs typeface="DejaVu Sans" charset="0"/>
              </a:rPr>
              <a:t>Deixis</a:t>
            </a:r>
            <a:r>
              <a:rPr lang="en-US" dirty="0" smtClean="0">
                <a:latin typeface="Arial" charset="0"/>
                <a:ea typeface="DejaVu Sans" charset="0"/>
                <a:cs typeface="DejaVu Sans" charset="0"/>
              </a:rPr>
              <a:t> is a human-robot</a:t>
            </a:r>
            <a:r>
              <a:rPr lang="en-US" baseline="0" dirty="0" smtClean="0">
                <a:latin typeface="Arial" charset="0"/>
                <a:ea typeface="DejaVu Sans" charset="0"/>
                <a:cs typeface="DejaVu Sans" charset="0"/>
              </a:rPr>
              <a:t> interaction </a:t>
            </a:r>
            <a:r>
              <a:rPr lang="en-US" dirty="0" smtClean="0">
                <a:latin typeface="Arial" charset="0"/>
                <a:ea typeface="DejaVu Sans" charset="0"/>
                <a:cs typeface="DejaVu Sans" charset="0"/>
              </a:rPr>
              <a:t>system for situated head and arm motion specification playback—it models</a:t>
            </a:r>
            <a:r>
              <a:rPr lang="en-US" baseline="0" dirty="0" smtClean="0">
                <a:latin typeface="Arial" charset="0"/>
                <a:ea typeface="DejaVu Sans" charset="0"/>
                <a:cs typeface="DejaVu Sans" charset="0"/>
              </a:rPr>
              <a:t> human perception of robot pointing gestures.</a:t>
            </a:r>
            <a:r>
              <a:rPr lang="en-US" dirty="0" smtClean="0">
                <a:latin typeface="Arial" charset="0"/>
                <a:ea typeface="DejaVu Sans" charset="0"/>
                <a:cs typeface="DejaVu Sans" charset="0"/>
              </a:rPr>
              <a:t>  The</a:t>
            </a:r>
            <a:r>
              <a:rPr lang="en-US" baseline="0" dirty="0" smtClean="0">
                <a:latin typeface="Arial" charset="0"/>
                <a:ea typeface="DejaVu Sans" charset="0"/>
                <a:cs typeface="DejaVu Sans" charset="0"/>
              </a:rPr>
              <a:t> experiment</a:t>
            </a:r>
            <a:r>
              <a:rPr lang="en-US" dirty="0" smtClean="0">
                <a:latin typeface="Arial" charset="0"/>
                <a:ea typeface="DejaVu Sans" charset="0"/>
                <a:cs typeface="DejaVu Sans" charset="0"/>
              </a:rPr>
              <a:t> was developed by Ross and Aaron, and was actually</a:t>
            </a:r>
            <a:r>
              <a:rPr lang="en-US" baseline="0" dirty="0" smtClean="0">
                <a:latin typeface="Arial" charset="0"/>
                <a:ea typeface="DejaVu Sans" charset="0"/>
                <a:cs typeface="DejaVu Sans" charset="0"/>
              </a:rPr>
              <a:t> conducted </a:t>
            </a:r>
            <a:r>
              <a:rPr lang="en-US" dirty="0" smtClean="0">
                <a:latin typeface="Arial" charset="0"/>
                <a:ea typeface="DejaVu Sans" charset="0"/>
                <a:cs typeface="DejaVu Sans" charset="0"/>
              </a:rPr>
              <a:t>a few months ago.  So, </a:t>
            </a:r>
            <a:r>
              <a:rPr lang="en-US" baseline="0" dirty="0" smtClean="0">
                <a:latin typeface="Arial" charset="0"/>
                <a:ea typeface="DejaVu Sans" charset="0"/>
                <a:cs typeface="DejaVu Sans" charset="0"/>
              </a:rPr>
              <a:t>I spent this summer making some updates and modifications, and I’m getting ready to start running the experiments soon.</a:t>
            </a:r>
            <a:endParaRPr lang="en-US" dirty="0" smtClean="0">
              <a:latin typeface="Arial" charset="0"/>
              <a:ea typeface="DejaVu Sans" charset="0"/>
              <a:cs typeface="DejaVu Sans" charset="0"/>
            </a:endParaRP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Arial" charset="0"/>
              <a:ea typeface="DejaVu Sans" charset="0"/>
              <a:cs typeface="DejaVu Sans" charset="0"/>
            </a:endParaRP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The experiment incorporates Bandit as the gesturing robot,</a:t>
            </a:r>
            <a:r>
              <a:rPr lang="en-US" baseline="0" dirty="0" smtClean="0">
                <a:latin typeface="Arial" charset="0"/>
                <a:ea typeface="DejaVu Sans" charset="0"/>
                <a:cs typeface="DejaVu Sans" charset="0"/>
              </a:rPr>
              <a:t> which is </a:t>
            </a:r>
            <a:r>
              <a:rPr lang="en-US" dirty="0" smtClean="0">
                <a:latin typeface="Arial" charset="0"/>
                <a:ea typeface="DejaVu Sans" charset="0"/>
                <a:cs typeface="DejaVu Sans" charset="0"/>
              </a:rPr>
              <a:t>controlled by the </a:t>
            </a:r>
            <a:r>
              <a:rPr lang="en-US" dirty="0" err="1" smtClean="0">
                <a:latin typeface="Arial" charset="0"/>
                <a:ea typeface="DejaVu Sans" charset="0"/>
                <a:cs typeface="DejaVu Sans" charset="0"/>
              </a:rPr>
              <a:t>Deixis</a:t>
            </a:r>
            <a:r>
              <a:rPr lang="en-US" dirty="0" smtClean="0">
                <a:latin typeface="Arial" charset="0"/>
                <a:ea typeface="DejaVu Sans" charset="0"/>
                <a:cs typeface="DejaVu Sans" charset="0"/>
              </a:rPr>
              <a:t> package that takes care of setting joint positions and logging data.</a:t>
            </a: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The SICK laser measurement sensor is used to find markers on the screen.</a:t>
            </a: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Point Grey Cameras record video for head-tracking with the </a:t>
            </a:r>
            <a:r>
              <a:rPr lang="en-US" dirty="0" err="1" smtClean="0">
                <a:latin typeface="Arial" charset="0"/>
                <a:ea typeface="DejaVu Sans" charset="0"/>
                <a:cs typeface="DejaVu Sans" charset="0"/>
              </a:rPr>
              <a:t>ARToolKit</a:t>
            </a:r>
            <a:r>
              <a:rPr lang="en-US" dirty="0" smtClean="0">
                <a:latin typeface="Arial" charset="0"/>
                <a:ea typeface="DejaVu Sans" charset="0"/>
                <a:cs typeface="DejaVu Sans" charset="0"/>
              </a:rPr>
              <a:t>.</a:t>
            </a:r>
          </a:p>
          <a:p>
            <a:pPr eaLnBrk="1" hangingPunct="1">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And the </a:t>
            </a:r>
            <a:r>
              <a:rPr lang="en-US" dirty="0" err="1" smtClean="0">
                <a:latin typeface="Arial" charset="0"/>
                <a:ea typeface="DejaVu Sans" charset="0"/>
                <a:cs typeface="DejaVu Sans" charset="0"/>
              </a:rPr>
              <a:t>Wiimote</a:t>
            </a:r>
            <a:r>
              <a:rPr lang="en-US" dirty="0" smtClean="0">
                <a:latin typeface="Arial" charset="0"/>
                <a:ea typeface="DejaVu Sans" charset="0"/>
                <a:cs typeface="DejaVu Sans" charset="0"/>
              </a:rPr>
              <a:t> is used as a joystick controller</a:t>
            </a:r>
            <a:r>
              <a:rPr lang="en-US" baseline="0" dirty="0" smtClean="0">
                <a:latin typeface="Arial" charset="0"/>
                <a:ea typeface="DejaVu Sans" charset="0"/>
                <a:cs typeface="DejaVu Sans" charset="0"/>
              </a:rPr>
              <a:t> </a:t>
            </a:r>
            <a:r>
              <a:rPr lang="en-US" dirty="0" smtClean="0">
                <a:latin typeface="Arial" charset="0"/>
                <a:ea typeface="DejaVu Sans" charset="0"/>
                <a:cs typeface="DejaVu Sans" charset="0"/>
              </a:rPr>
              <a:t>to make it easier to facilitate the experiment (pressing buttons</a:t>
            </a:r>
            <a:r>
              <a:rPr lang="en-US" baseline="0" dirty="0" smtClean="0">
                <a:latin typeface="Arial" charset="0"/>
                <a:ea typeface="DejaVu Sans" charset="0"/>
                <a:cs typeface="DejaVu Sans" charset="0"/>
              </a:rPr>
              <a:t> to control B</a:t>
            </a:r>
            <a:r>
              <a:rPr lang="en-US" dirty="0" smtClean="0">
                <a:latin typeface="Arial" charset="0"/>
                <a:ea typeface="DejaVu Sans" charset="0"/>
                <a:cs typeface="DejaVu Sans" charset="0"/>
              </a:rPr>
              <a:t>andit and logging data).</a:t>
            </a:r>
          </a:p>
        </p:txBody>
      </p:sp>
      <p:sp>
        <p:nvSpPr>
          <p:cNvPr id="14341" name="Text Box 3"/>
          <p:cNvSpPr txBox="1">
            <a:spLocks noChangeArrowheads="1"/>
          </p:cNvSpPr>
          <p:nvPr/>
        </p:nvSpPr>
        <p:spPr bwMode="auto">
          <a:xfrm>
            <a:off x="3884613" y="8829675"/>
            <a:ext cx="2971800" cy="465138"/>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9650AE2-56E6-4558-B3E0-9F9A5664AF1E}" type="slidenum">
              <a:rPr lang="en-US"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2</a:t>
            </a:fld>
            <a:endParaRPr lang="en-US" sz="1200">
              <a:solidFill>
                <a:srgbClr val="000000"/>
              </a:solidFill>
              <a:ea typeface="DejaVu Sans"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7"/>
          <p:cNvSpPr>
            <a:spLocks noGrp="1" noChangeArrowheads="1"/>
          </p:cNvSpPr>
          <p:nvPr>
            <p:ph type="sldNum" sz="quarter"/>
          </p:nvPr>
        </p:nvSpPr>
        <p:spPr>
          <a:noFill/>
        </p:spPr>
        <p:txBody>
          <a:bodyPr/>
          <a:lstStyle/>
          <a:p>
            <a:fld id="{14802579-83F0-4E11-AB91-8F90D6DA09FE}" type="slidenum">
              <a:rPr lang="en-US"/>
              <a:pPr/>
              <a:t>3</a:t>
            </a:fld>
            <a:endParaRPr lang="en-US"/>
          </a:p>
        </p:txBody>
      </p:sp>
      <p:sp>
        <p:nvSpPr>
          <p:cNvPr id="15363" name="Rectangle 1"/>
          <p:cNvSpPr>
            <a:spLocks noGrp="1" noRot="1" noChangeAspect="1" noChangeArrowheads="1" noTextEdit="1"/>
          </p:cNvSpPr>
          <p:nvPr>
            <p:ph type="sldImg"/>
          </p:nvPr>
        </p:nvSpPr>
        <p:spPr>
          <a:xfrm>
            <a:off x="1106488" y="696913"/>
            <a:ext cx="4648200" cy="3486150"/>
          </a:xfrm>
          <a:solidFill>
            <a:srgbClr val="FFFFFF"/>
          </a:solidFill>
          <a:ln/>
        </p:spPr>
      </p:sp>
      <p:sp>
        <p:nvSpPr>
          <p:cNvPr id="15364" name="Text Box 2"/>
          <p:cNvSpPr>
            <a:spLocks noGrp="1" noChangeArrowheads="1"/>
          </p:cNvSpPr>
          <p:nvPr>
            <p:ph type="body" idx="1"/>
          </p:nvPr>
        </p:nvSpPr>
        <p:spPr>
          <a:xfrm>
            <a:off x="685800" y="4416425"/>
            <a:ext cx="5486400" cy="4183063"/>
          </a:xfrm>
          <a:noFill/>
          <a:ln/>
        </p:spPr>
        <p:txBody>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Arial" charset="0"/>
                <a:ea typeface="DejaVu Sans" charset="0"/>
                <a:cs typeface="DejaVu Sans" charset="0"/>
              </a:rPr>
              <a:t>I started off the summer</a:t>
            </a:r>
            <a:r>
              <a:rPr lang="en-US" baseline="0" dirty="0" smtClean="0">
                <a:latin typeface="Arial" charset="0"/>
                <a:ea typeface="DejaVu Sans" charset="0"/>
                <a:cs typeface="DejaVu Sans" charset="0"/>
              </a:rPr>
              <a:t> programming for the </a:t>
            </a:r>
            <a:r>
              <a:rPr lang="en-US" baseline="0" dirty="0" err="1" smtClean="0">
                <a:latin typeface="Arial" charset="0"/>
                <a:ea typeface="DejaVu Sans" charset="0"/>
                <a:cs typeface="DejaVu Sans" charset="0"/>
              </a:rPr>
              <a:t>wiimote</a:t>
            </a:r>
            <a:r>
              <a:rPr lang="en-US" dirty="0" smtClean="0">
                <a:latin typeface="Arial" charset="0"/>
                <a:ea typeface="DejaVu Sans" charset="0"/>
                <a:cs typeface="DejaVu Sans" charset="0"/>
              </a:rPr>
              <a:t>.</a:t>
            </a:r>
            <a:r>
              <a:rPr lang="en-US" baseline="0" dirty="0" smtClean="0">
                <a:latin typeface="Arial" charset="0"/>
                <a:ea typeface="DejaVu Sans" charset="0"/>
                <a:cs typeface="DejaVu Sans" charset="0"/>
              </a:rPr>
              <a:t>  </a:t>
            </a:r>
            <a:r>
              <a:rPr lang="en-US" dirty="0" smtClean="0">
                <a:latin typeface="Tahoma" charset="0"/>
              </a:rPr>
              <a:t>The ROS </a:t>
            </a:r>
            <a:r>
              <a:rPr lang="en-US" dirty="0" err="1" smtClean="0">
                <a:latin typeface="Tahoma" charset="0"/>
              </a:rPr>
              <a:t>wiimote</a:t>
            </a:r>
            <a:r>
              <a:rPr lang="en-US" dirty="0" smtClean="0">
                <a:latin typeface="Tahoma" charset="0"/>
              </a:rPr>
              <a:t> package allows ROS nodes to communicate with a  Nintendo </a:t>
            </a:r>
            <a:r>
              <a:rPr lang="en-US" dirty="0" err="1" smtClean="0">
                <a:latin typeface="Tahoma" charset="0"/>
              </a:rPr>
              <a:t>Wiimote</a:t>
            </a:r>
            <a:r>
              <a:rPr lang="en-US" dirty="0" smtClean="0">
                <a:latin typeface="Tahoma" charset="0"/>
              </a:rPr>
              <a:t> through the ROS framework, using Bluetooth to obtain button, LED, rumble, and accelerometer data.  I wrote a program to save waypoint coordinates  using the</a:t>
            </a:r>
            <a:r>
              <a:rPr lang="en-US" baseline="0" dirty="0" smtClean="0">
                <a:latin typeface="Tahoma" charset="0"/>
              </a:rPr>
              <a:t> </a:t>
            </a:r>
            <a:r>
              <a:rPr lang="en-US" baseline="0" dirty="0" err="1" smtClean="0">
                <a:latin typeface="Tahoma" charset="0"/>
              </a:rPr>
              <a:t>w</a:t>
            </a:r>
            <a:r>
              <a:rPr lang="en-US" dirty="0" err="1" smtClean="0">
                <a:latin typeface="Tahoma" charset="0"/>
              </a:rPr>
              <a:t>iimote</a:t>
            </a:r>
            <a:r>
              <a:rPr lang="en-US" dirty="0" smtClean="0">
                <a:latin typeface="Tahoma" charset="0"/>
              </a:rPr>
              <a:t> controller.  The logged</a:t>
            </a:r>
            <a:r>
              <a:rPr lang="en-US" baseline="0" dirty="0" smtClean="0">
                <a:latin typeface="Tahoma" charset="0"/>
              </a:rPr>
              <a:t> waypoint coordinates are u</a:t>
            </a:r>
            <a:r>
              <a:rPr lang="en-US" dirty="0" smtClean="0">
                <a:latin typeface="Tahoma" charset="0"/>
              </a:rPr>
              <a:t>sed in</a:t>
            </a:r>
            <a:r>
              <a:rPr lang="en-US" baseline="0" dirty="0" smtClean="0">
                <a:latin typeface="Tahoma" charset="0"/>
              </a:rPr>
              <a:t> the</a:t>
            </a:r>
            <a:r>
              <a:rPr lang="en-US" dirty="0" smtClean="0">
                <a:latin typeface="Tahoma" charset="0"/>
              </a:rPr>
              <a:t> </a:t>
            </a:r>
            <a:r>
              <a:rPr lang="en-US" dirty="0" err="1" smtClean="0">
                <a:latin typeface="Tahoma" charset="0"/>
              </a:rPr>
              <a:t>Deixis</a:t>
            </a:r>
            <a:r>
              <a:rPr lang="en-US" dirty="0" smtClean="0">
                <a:latin typeface="Tahoma" charset="0"/>
              </a:rPr>
              <a:t> experiment.  Randomize</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Tahoma" charset="0"/>
              </a:rPr>
              <a:t>The</a:t>
            </a:r>
            <a:r>
              <a:rPr lang="en-US" baseline="0" dirty="0" smtClean="0">
                <a:latin typeface="Tahoma" charset="0"/>
              </a:rPr>
              <a:t> </a:t>
            </a:r>
            <a:r>
              <a:rPr lang="en-US" baseline="0" dirty="0" err="1" smtClean="0">
                <a:latin typeface="Tahoma" charset="0"/>
              </a:rPr>
              <a:t>wiimote</a:t>
            </a:r>
            <a:r>
              <a:rPr lang="en-US" baseline="0" dirty="0" smtClean="0">
                <a:latin typeface="Tahoma" charset="0"/>
              </a:rPr>
              <a:t> program depends on sensor data from the SICK laser scanner to find markers.</a:t>
            </a:r>
            <a:endParaRPr lang="en-US" dirty="0" smtClean="0">
              <a:latin typeface="Tahoma"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Tahoma" charset="0"/>
            </a:endParaRPr>
          </a:p>
          <a:p>
            <a:pPr marL="0" marR="0" indent="0" algn="l" defTabSz="457200" rtl="0" eaLnBrk="1" fontAlgn="base" latinLnBrk="0" hangingPunct="1">
              <a:lnSpc>
                <a:spcPct val="100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200" dirty="0" smtClean="0">
                <a:solidFill>
                  <a:srgbClr val="000000"/>
                </a:solidFill>
                <a:latin typeface="Tahoma" charset="0"/>
              </a:rPr>
              <a:t>I used the SICK Laser Measurement Sensor (LMS).  All of the sensors operate by shining a laser off of a rotating mirror. As the mirror spins, the laser scans 180°, effectively creating a fan of laser light. Any object that breaks this fan reflects laser light back to the sensor. The distance is calculated based on how long the laser takes to bounce back to the sensor</a:t>
            </a:r>
            <a:endParaRPr lang="en-US" dirty="0" smtClean="0">
              <a:latin typeface="Tahoma"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Tahoma"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latin typeface="Tahoma" charset="0"/>
              </a:rPr>
              <a:t>Wrote launch files to start up logging and recording, loading dependencies</a:t>
            </a:r>
            <a:r>
              <a:rPr lang="en-US" baseline="0" dirty="0" smtClean="0">
                <a:latin typeface="Tahoma" charset="0"/>
              </a:rPr>
              <a:t> and loading the correct configuration settings in </a:t>
            </a:r>
            <a:r>
              <a:rPr lang="en-US" baseline="0" dirty="0" err="1" smtClean="0">
                <a:latin typeface="Tahoma" charset="0"/>
              </a:rPr>
              <a:t>RViz</a:t>
            </a:r>
            <a:endParaRPr lang="en-US" dirty="0" smtClean="0">
              <a:latin typeface="Tahoma"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Arial" charset="0"/>
              <a:ea typeface="DejaVu Sans" charset="0"/>
              <a:cs typeface="DejaVu Sans" charset="0"/>
            </a:endParaRPr>
          </a:p>
        </p:txBody>
      </p:sp>
      <p:sp>
        <p:nvSpPr>
          <p:cNvPr id="15365" name="Text Box 3"/>
          <p:cNvSpPr txBox="1">
            <a:spLocks noChangeArrowheads="1"/>
          </p:cNvSpPr>
          <p:nvPr/>
        </p:nvSpPr>
        <p:spPr bwMode="auto">
          <a:xfrm>
            <a:off x="3884613" y="8829675"/>
            <a:ext cx="2971800" cy="465138"/>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A4AC1CE-CB37-4329-AD9C-2D0CFA2A75C1}" type="slidenum">
              <a:rPr lang="en-US"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3</a:t>
            </a:fld>
            <a:endParaRPr lang="en-US" sz="1200">
              <a:solidFill>
                <a:srgbClr val="000000"/>
              </a:solidFill>
              <a:ea typeface="DejaVu Sans" charset="0"/>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a:t>
            </a:r>
            <a:r>
              <a:rPr lang="en-US" baseline="0" dirty="0" smtClean="0"/>
              <a:t> a screenshot of the </a:t>
            </a:r>
            <a:r>
              <a:rPr lang="en-US" baseline="0" dirty="0" err="1" smtClean="0"/>
              <a:t>marker_finder</a:t>
            </a:r>
            <a:r>
              <a:rPr lang="en-US" baseline="0" dirty="0" smtClean="0"/>
              <a:t> running in </a:t>
            </a:r>
            <a:r>
              <a:rPr lang="en-US" baseline="0" dirty="0" err="1" smtClean="0"/>
              <a:t>Rviz</a:t>
            </a:r>
            <a:r>
              <a:rPr lang="en-US" baseline="0" dirty="0" smtClean="0"/>
              <a:t>.  The polygon represents the screen, and the red point cloud is a waypoint to be recorded with the </a:t>
            </a:r>
            <a:r>
              <a:rPr lang="en-US" baseline="0" dirty="0" err="1" smtClean="0"/>
              <a:t>wiimote</a:t>
            </a:r>
            <a:r>
              <a:rPr lang="en-US" baseline="0" dirty="0" smtClean="0"/>
              <a:t>.  You can also see the laser scan of the ceiling, wall, and cubicle area.</a:t>
            </a:r>
            <a:endParaRPr lang="en-US" dirty="0"/>
          </a:p>
        </p:txBody>
      </p:sp>
      <p:sp>
        <p:nvSpPr>
          <p:cNvPr id="4" name="Slide Number Placeholder 3"/>
          <p:cNvSpPr>
            <a:spLocks noGrp="1"/>
          </p:cNvSpPr>
          <p:nvPr>
            <p:ph type="sldNum" idx="10"/>
          </p:nvPr>
        </p:nvSpPr>
        <p:spPr/>
        <p:txBody>
          <a:bodyPr/>
          <a:lstStyle/>
          <a:p>
            <a:fld id="{A3455ACD-3163-48EC-9BE9-96ADEB77DE7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p:nvPr>
        </p:nvSpPr>
        <p:spPr>
          <a:noFill/>
        </p:spPr>
        <p:txBody>
          <a:bodyPr/>
          <a:lstStyle/>
          <a:p>
            <a:fld id="{D4BC9515-CE19-4D70-ACCB-FB5F26E22B8D}" type="slidenum">
              <a:rPr lang="en-US"/>
              <a:pPr/>
              <a:t>5</a:t>
            </a:fld>
            <a:endParaRPr lang="en-US"/>
          </a:p>
        </p:txBody>
      </p:sp>
      <p:sp>
        <p:nvSpPr>
          <p:cNvPr id="16387" name="Rectangle 1"/>
          <p:cNvSpPr>
            <a:spLocks noGrp="1" noRot="1" noChangeAspect="1" noChangeArrowheads="1" noTextEdit="1"/>
          </p:cNvSpPr>
          <p:nvPr>
            <p:ph type="sldImg"/>
          </p:nvPr>
        </p:nvSpPr>
        <p:spPr>
          <a:xfrm>
            <a:off x="1106488" y="696913"/>
            <a:ext cx="4648200" cy="3486150"/>
          </a:xfrm>
          <a:solidFill>
            <a:srgbClr val="FFFFFF"/>
          </a:solidFill>
          <a:ln/>
        </p:spPr>
      </p:sp>
      <p:sp>
        <p:nvSpPr>
          <p:cNvPr id="16388" name="Rectangle 2"/>
          <p:cNvSpPr>
            <a:spLocks noGrp="1" noChangeArrowheads="1"/>
          </p:cNvSpPr>
          <p:nvPr>
            <p:ph type="body" idx="1"/>
          </p:nvPr>
        </p:nvSpPr>
        <p:spPr>
          <a:xfrm>
            <a:off x="685800" y="4416425"/>
            <a:ext cx="5486400" cy="4276725"/>
          </a:xfrm>
          <a:noFill/>
          <a:ln/>
        </p:spPr>
        <p:txBody>
          <a:bodyPr wrap="none"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sz="1200" dirty="0" smtClean="0">
                <a:solidFill>
                  <a:srgbClr val="000000"/>
                </a:solidFill>
                <a:latin typeface="Tahoma" charset="0"/>
              </a:rPr>
              <a:t>Working with Bandit has been buggy… there</a:t>
            </a:r>
            <a:r>
              <a:rPr lang="en-US" sz="1200" baseline="0" dirty="0" smtClean="0">
                <a:solidFill>
                  <a:srgbClr val="000000"/>
                </a:solidFill>
                <a:latin typeface="Tahoma" charset="0"/>
              </a:rPr>
              <a:t> are</a:t>
            </a:r>
            <a:r>
              <a:rPr lang="en-US" sz="1200" dirty="0" smtClean="0">
                <a:solidFill>
                  <a:srgbClr val="000000"/>
                </a:solidFill>
                <a:latin typeface="Tahoma" charset="0"/>
              </a:rPr>
              <a:t> only 2 working Bandits</a:t>
            </a:r>
            <a:r>
              <a:rPr lang="en-US" sz="1200" baseline="0" dirty="0" smtClean="0">
                <a:solidFill>
                  <a:srgbClr val="000000"/>
                </a:solidFill>
                <a:latin typeface="Tahoma" charset="0"/>
              </a:rPr>
              <a:t> now</a:t>
            </a:r>
            <a:endParaRPr lang="en-US" sz="1200" dirty="0" smtClean="0">
              <a:solidFill>
                <a:srgbClr val="000000"/>
              </a:solidFill>
              <a:latin typeface="Tahoma" charset="0"/>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endParaRPr lang="en-US" sz="1200" dirty="0" smtClean="0">
              <a:solidFill>
                <a:srgbClr val="000000"/>
              </a:solidFill>
              <a:latin typeface="Tahoma" charset="0"/>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n-US" sz="1200" dirty="0" smtClean="0">
                <a:solidFill>
                  <a:srgbClr val="000000"/>
                </a:solidFill>
                <a:latin typeface="Tahoma" charset="0"/>
              </a:rPr>
              <a:t>The experiment was performed a few months ago, but several changes have been made to the bandit package, and recently, I have been working to accommodate </a:t>
            </a:r>
            <a:r>
              <a:rPr lang="en-US" sz="1200" dirty="0" err="1" smtClean="0">
                <a:solidFill>
                  <a:srgbClr val="000000"/>
                </a:solidFill>
                <a:latin typeface="Tahoma" charset="0"/>
              </a:rPr>
              <a:t>Deixis</a:t>
            </a:r>
            <a:r>
              <a:rPr lang="en-US" sz="1200" dirty="0" smtClean="0">
                <a:solidFill>
                  <a:srgbClr val="000000"/>
                </a:solidFill>
                <a:latin typeface="Tahoma" charset="0"/>
              </a:rPr>
              <a:t> for those changes</a:t>
            </a:r>
          </a:p>
          <a:p>
            <a:r>
              <a:rPr lang="en-US" dirty="0" smtClean="0"/>
              <a:t>We tried using Charles’ automated</a:t>
            </a:r>
            <a:r>
              <a:rPr lang="en-US" baseline="0" dirty="0" smtClean="0"/>
              <a:t> joint calibration to calibrate to fix the error, but I narrowed down the issue to the encoders servo (reporting the wrong joint angles, or we are commanding it wrong)</a:t>
            </a:r>
          </a:p>
          <a:p>
            <a:endParaRPr lang="en-US" baseline="0" dirty="0" smtClean="0"/>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dirty="0" smtClean="0"/>
              <a:t>Little r plots for arm</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dirty="0" smtClean="0"/>
              <a:t>Dave asked me to plot out error in all joints</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dirty="0" smtClean="0"/>
              <a:t>Here is what the head panning joint looks like</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dirty="0" smtClean="0"/>
              <a:t>The idea is to account for the error</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200" dirty="0" smtClean="0"/>
              <a:t>Need to check if commanding is wrong (since position looks correct)</a:t>
            </a:r>
          </a:p>
          <a:p>
            <a:endParaRPr lang="en-US" baseline="0" dirty="0" smtClean="0"/>
          </a:p>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7"/>
          <p:cNvSpPr>
            <a:spLocks noGrp="1" noChangeArrowheads="1"/>
          </p:cNvSpPr>
          <p:nvPr>
            <p:ph type="sldNum" sz="quarter"/>
          </p:nvPr>
        </p:nvSpPr>
        <p:spPr>
          <a:noFill/>
        </p:spPr>
        <p:txBody>
          <a:bodyPr/>
          <a:lstStyle/>
          <a:p>
            <a:fld id="{BF5A4132-923C-4C19-AD33-185805FD3936}" type="slidenum">
              <a:rPr lang="en-US"/>
              <a:pPr/>
              <a:t>6</a:t>
            </a:fld>
            <a:endParaRPr lang="en-US"/>
          </a:p>
        </p:txBody>
      </p:sp>
      <p:sp>
        <p:nvSpPr>
          <p:cNvPr id="17411" name="Rectangle 1"/>
          <p:cNvSpPr>
            <a:spLocks noGrp="1" noRot="1" noChangeAspect="1" noChangeArrowheads="1" noTextEdit="1"/>
          </p:cNvSpPr>
          <p:nvPr>
            <p:ph type="sldImg"/>
          </p:nvPr>
        </p:nvSpPr>
        <p:spPr>
          <a:xfrm>
            <a:off x="1106488" y="696913"/>
            <a:ext cx="4648200" cy="3486150"/>
          </a:xfrm>
          <a:solidFill>
            <a:srgbClr val="FFFFFF"/>
          </a:solidFill>
          <a:ln/>
        </p:spPr>
      </p:sp>
      <p:sp>
        <p:nvSpPr>
          <p:cNvPr id="17412" name="Text Box 2"/>
          <p:cNvSpPr>
            <a:spLocks noGrp="1" noChangeArrowheads="1"/>
          </p:cNvSpPr>
          <p:nvPr>
            <p:ph type="body" idx="1"/>
          </p:nvPr>
        </p:nvSpPr>
        <p:spPr>
          <a:xfrm>
            <a:off x="685800" y="4416425"/>
            <a:ext cx="5486400" cy="4183063"/>
          </a:xfrm>
          <a:noFill/>
          <a:ln/>
        </p:spPr>
        <p:txBody>
          <a:bodyPr/>
          <a:lstStyle/>
          <a:p>
            <a:pPr marL="0" marR="0" indent="0" algn="l" defTabSz="457200" rtl="0" eaLnBrk="1" fontAlgn="base" latinLnBrk="0" hangingPunct="1">
              <a:lnSpc>
                <a:spcPct val="100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200" dirty="0" smtClean="0">
                <a:solidFill>
                  <a:srgbClr val="000000"/>
                </a:solidFill>
                <a:latin typeface="Tahoma" charset="0"/>
              </a:rPr>
              <a:t>The bag2video package is a utility that will consume a bag file of compressed images, and return a .</a:t>
            </a:r>
            <a:r>
              <a:rPr lang="en-US" sz="1200" dirty="0" err="1" smtClean="0">
                <a:solidFill>
                  <a:srgbClr val="000000"/>
                </a:solidFill>
                <a:latin typeface="Tahoma" charset="0"/>
              </a:rPr>
              <a:t>avi</a:t>
            </a:r>
            <a:r>
              <a:rPr lang="en-US" sz="1200" dirty="0" smtClean="0">
                <a:solidFill>
                  <a:srgbClr val="000000"/>
                </a:solidFill>
                <a:latin typeface="Tahoma" charset="0"/>
              </a:rPr>
              <a:t> file (hence the name, "bag2video"). It uses </a:t>
            </a:r>
            <a:r>
              <a:rPr lang="en-US" sz="1200" dirty="0" err="1" smtClean="0">
                <a:solidFill>
                  <a:srgbClr val="000000"/>
                </a:solidFill>
                <a:latin typeface="Tahoma" charset="0"/>
              </a:rPr>
              <a:t>image_transport</a:t>
            </a:r>
            <a:r>
              <a:rPr lang="en-US" sz="1200" dirty="0" smtClean="0">
                <a:solidFill>
                  <a:srgbClr val="000000"/>
                </a:solidFill>
                <a:latin typeface="Tahoma" charset="0"/>
              </a:rPr>
              <a:t>..., </a:t>
            </a:r>
            <a:r>
              <a:rPr lang="en-US" sz="1200" dirty="0" err="1" smtClean="0">
                <a:solidFill>
                  <a:srgbClr val="000000"/>
                </a:solidFill>
                <a:latin typeface="Tahoma" charset="0"/>
              </a:rPr>
              <a:t>CVbridge</a:t>
            </a:r>
            <a:r>
              <a:rPr lang="en-US" sz="1200" dirty="0" smtClean="0">
                <a:solidFill>
                  <a:srgbClr val="000000"/>
                </a:solidFill>
                <a:latin typeface="Tahoma" charset="0"/>
              </a:rPr>
              <a:t> to convert between ROS image and IPL image types, and </a:t>
            </a:r>
            <a:r>
              <a:rPr lang="en-US" sz="1200" dirty="0" err="1" smtClean="0">
                <a:solidFill>
                  <a:srgbClr val="000000"/>
                </a:solidFill>
                <a:latin typeface="Tahoma" charset="0"/>
              </a:rPr>
              <a:t>openCV</a:t>
            </a:r>
            <a:r>
              <a:rPr lang="en-US" sz="1200" dirty="0" smtClean="0">
                <a:solidFill>
                  <a:srgbClr val="000000"/>
                </a:solidFill>
                <a:latin typeface="Tahoma" charset="0"/>
              </a:rPr>
              <a:t> to write the video.</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Arial" charset="0"/>
              <a:ea typeface="DejaVu Sans" charset="0"/>
              <a:cs typeface="DejaVu Sans" charset="0"/>
            </a:endParaRPr>
          </a:p>
          <a:p>
            <a:pPr marL="0" marR="0" indent="0" algn="l" defTabSz="457200" rtl="0" eaLnBrk="1" fontAlgn="base" latinLnBrk="0" hangingPunct="1">
              <a:lnSpc>
                <a:spcPct val="100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200" dirty="0" smtClean="0">
                <a:solidFill>
                  <a:srgbClr val="000000"/>
                </a:solidFill>
                <a:latin typeface="Tahoma" charset="0"/>
              </a:rPr>
              <a:t>Users can specify the </a:t>
            </a:r>
            <a:r>
              <a:rPr lang="en-US" sz="1200" dirty="0" err="1" smtClean="0">
                <a:solidFill>
                  <a:srgbClr val="000000"/>
                </a:solidFill>
                <a:latin typeface="Tahoma" charset="0"/>
              </a:rPr>
              <a:t>bagfile</a:t>
            </a:r>
            <a:r>
              <a:rPr lang="en-US" sz="1200" dirty="0" smtClean="0">
                <a:solidFill>
                  <a:srgbClr val="000000"/>
                </a:solidFill>
                <a:latin typeface="Tahoma" charset="0"/>
              </a:rPr>
              <a:t> name, path to directory, and </a:t>
            </a:r>
            <a:r>
              <a:rPr lang="en-US" sz="1200" dirty="0" err="1" smtClean="0">
                <a:solidFill>
                  <a:srgbClr val="000000"/>
                </a:solidFill>
                <a:latin typeface="Tahoma" charset="0"/>
              </a:rPr>
              <a:t>framerate</a:t>
            </a:r>
            <a:r>
              <a:rPr lang="en-US" sz="1200" dirty="0" smtClean="0">
                <a:solidFill>
                  <a:srgbClr val="000000"/>
                </a:solidFill>
                <a:latin typeface="Tahoma" charset="0"/>
              </a:rPr>
              <a:t> in the command line</a:t>
            </a:r>
          </a:p>
          <a:p>
            <a:pPr marL="0" marR="0" indent="0" algn="l" defTabSz="457200" rtl="0" eaLnBrk="1" fontAlgn="base" latinLnBrk="0" hangingPunct="1">
              <a:lnSpc>
                <a:spcPct val="100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1200" dirty="0" smtClean="0">
              <a:solidFill>
                <a:srgbClr val="000000"/>
              </a:solidFill>
              <a:latin typeface="Tahoma" charset="0"/>
            </a:endParaRPr>
          </a:p>
          <a:p>
            <a:pPr marL="0" marR="0" indent="0" algn="l" defTabSz="457200" rtl="0" eaLnBrk="1" fontAlgn="base" latinLnBrk="0" hangingPunct="1">
              <a:lnSpc>
                <a:spcPct val="100000"/>
              </a:lnSpc>
              <a:spcBef>
                <a:spcPts val="450"/>
              </a:spcBef>
              <a:spcAft>
                <a:spcPct val="0"/>
              </a:spcAft>
              <a:buClr>
                <a:srgbClr val="000000"/>
              </a:buClr>
              <a:buSzPct val="100000"/>
              <a:buFont typeface="Times New Roman" pitchFamily="16"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200" dirty="0" smtClean="0">
                <a:solidFill>
                  <a:srgbClr val="000000"/>
                </a:solidFill>
                <a:latin typeface="Tahoma" charset="0"/>
              </a:rPr>
              <a:t>Thes</a:t>
            </a:r>
            <a:r>
              <a:rPr lang="en-US" sz="1200" baseline="0" dirty="0" smtClean="0">
                <a:solidFill>
                  <a:srgbClr val="000000"/>
                </a:solidFill>
                <a:latin typeface="Tahoma" charset="0"/>
              </a:rPr>
              <a:t>e videos have </a:t>
            </a:r>
            <a:r>
              <a:rPr lang="en-US" sz="1200" baseline="0" dirty="0" err="1" smtClean="0">
                <a:solidFill>
                  <a:srgbClr val="000000"/>
                </a:solidFill>
                <a:latin typeface="Tahoma" charset="0"/>
              </a:rPr>
              <a:t>ARTags</a:t>
            </a:r>
            <a:r>
              <a:rPr lang="en-US" sz="1200" baseline="0" dirty="0" smtClean="0">
                <a:solidFill>
                  <a:srgbClr val="000000"/>
                </a:solidFill>
                <a:latin typeface="Tahoma" charset="0"/>
              </a:rPr>
              <a:t> and the v</a:t>
            </a:r>
            <a:r>
              <a:rPr lang="en-US" sz="1200" dirty="0" smtClean="0">
                <a:solidFill>
                  <a:srgbClr val="000000"/>
                </a:solidFill>
                <a:latin typeface="Tahoma" charset="0"/>
              </a:rPr>
              <a:t>ideos</a:t>
            </a:r>
            <a:r>
              <a:rPr lang="en-US" sz="1200" baseline="0" dirty="0" smtClean="0">
                <a:solidFill>
                  <a:srgbClr val="000000"/>
                </a:solidFill>
                <a:latin typeface="Tahoma" charset="0"/>
              </a:rPr>
              <a:t> will be used for head-tracking using the </a:t>
            </a:r>
            <a:r>
              <a:rPr lang="en-US" sz="1200" baseline="0" dirty="0" err="1" smtClean="0">
                <a:solidFill>
                  <a:srgbClr val="000000"/>
                </a:solidFill>
                <a:latin typeface="Tahoma" charset="0"/>
              </a:rPr>
              <a:t>ARToolkit</a:t>
            </a:r>
            <a:endParaRPr lang="en-US" sz="1200" dirty="0" smtClean="0">
              <a:solidFill>
                <a:srgbClr val="000000"/>
              </a:solidFill>
              <a:latin typeface="Tahoma" charset="0"/>
            </a:endParaRP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dirty="0" smtClean="0">
              <a:latin typeface="Arial" charset="0"/>
              <a:ea typeface="DejaVu Sans" charset="0"/>
              <a:cs typeface="DejaVu Sans" charset="0"/>
            </a:endParaRPr>
          </a:p>
        </p:txBody>
      </p:sp>
      <p:sp>
        <p:nvSpPr>
          <p:cNvPr id="17413" name="Text Box 3"/>
          <p:cNvSpPr txBox="1">
            <a:spLocks noChangeArrowheads="1"/>
          </p:cNvSpPr>
          <p:nvPr/>
        </p:nvSpPr>
        <p:spPr bwMode="auto">
          <a:xfrm>
            <a:off x="3884613" y="8829675"/>
            <a:ext cx="2971800" cy="465138"/>
          </a:xfrm>
          <a:prstGeom prst="rect">
            <a:avLst/>
          </a:prstGeom>
          <a:noFill/>
          <a:ln w="9525">
            <a:noFill/>
            <a:round/>
            <a:headEnd/>
            <a:tailEnd/>
          </a:ln>
        </p:spPr>
        <p:txBody>
          <a:bodyPr lIns="90000" tIns="46800" rIns="90000" bIns="46800" anchor="b"/>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3EE3281C-7D74-4B76-BA4E-46F4D5BECCB4}" type="slidenum">
              <a:rPr lang="en-US" sz="1200">
                <a:solidFill>
                  <a:srgbClr val="000000"/>
                </a:solidFill>
                <a:ea typeface="DejaVu Sans" charset="0"/>
                <a:cs typeface="DejaVu Sans" charset="0"/>
              </a:rPr>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en-US" sz="1200">
              <a:solidFill>
                <a:srgbClr val="000000"/>
              </a:solidFill>
              <a:ea typeface="DejaVu Sans"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8100"/>
            <a:ext cx="2189163" cy="6361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38100"/>
            <a:ext cx="6419850" cy="6361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768350"/>
          </a:xfrm>
          <a:prstGeom prst="rect">
            <a:avLst/>
          </a:prstGeom>
          <a:solidFill>
            <a:srgbClr val="990000"/>
          </a:solidFill>
          <a:ln w="9360">
            <a:solidFill>
              <a:srgbClr val="000000"/>
            </a:solidFill>
            <a:miter lim="800000"/>
            <a:headEnd/>
            <a:tailEnd/>
          </a:ln>
          <a:effectLst/>
        </p:spPr>
        <p:txBody>
          <a:bodyPr wrap="none" anchor="ctr"/>
          <a:lstStyle/>
          <a:p>
            <a:endParaRPr lang="en-US"/>
          </a:p>
        </p:txBody>
      </p:sp>
      <p:graphicFrame>
        <p:nvGraphicFramePr>
          <p:cNvPr id="6" name="Object 4"/>
          <p:cNvGraphicFramePr>
            <a:graphicFrameLocks noChangeAspect="1"/>
          </p:cNvGraphicFramePr>
          <p:nvPr/>
        </p:nvGraphicFramePr>
        <p:xfrm>
          <a:off x="0" y="6310313"/>
          <a:ext cx="762000" cy="547687"/>
        </p:xfrm>
        <a:graphic>
          <a:graphicData uri="http://schemas.openxmlformats.org/presentationml/2006/ole">
            <p:oleObj spid="_x0000_s30722" r:id="rId3" imgW="1270289" imgH="914286" progId="">
              <p:embed/>
            </p:oleObj>
          </a:graphicData>
        </a:graphic>
      </p:graphicFrame>
      <p:pic>
        <p:nvPicPr>
          <p:cNvPr id="7" name="Picture 5"/>
          <p:cNvPicPr>
            <a:picLocks noChangeAspect="1" noChangeArrowheads="1"/>
          </p:cNvPicPr>
          <p:nvPr/>
        </p:nvPicPr>
        <p:blipFill>
          <a:blip r:embed="rId4" cstate="print"/>
          <a:srcRect/>
          <a:stretch>
            <a:fillRect/>
          </a:stretch>
        </p:blipFill>
        <p:spPr bwMode="auto">
          <a:xfrm>
            <a:off x="7143750" y="9525"/>
            <a:ext cx="2000250" cy="762000"/>
          </a:xfrm>
          <a:prstGeom prst="rect">
            <a:avLst/>
          </a:prstGeom>
          <a:noFill/>
          <a:ln w="9525">
            <a:noFill/>
            <a:round/>
            <a:headEnd/>
            <a:tailEnd/>
          </a:ln>
        </p:spPr>
      </p:pic>
      <p:graphicFrame>
        <p:nvGraphicFramePr>
          <p:cNvPr id="8" name="Object 6"/>
          <p:cNvGraphicFramePr>
            <a:graphicFrameLocks noChangeAspect="1"/>
          </p:cNvGraphicFramePr>
          <p:nvPr/>
        </p:nvGraphicFramePr>
        <p:xfrm>
          <a:off x="0" y="6310313"/>
          <a:ext cx="762000" cy="547687"/>
        </p:xfrm>
        <a:graphic>
          <a:graphicData uri="http://schemas.openxmlformats.org/presentationml/2006/ole">
            <p:oleObj spid="_x0000_s30723" r:id="rId5" imgW="1270289" imgH="914286" progId="">
              <p:embed/>
            </p:oleObj>
          </a:graphicData>
        </a:graphic>
      </p:graphicFrame>
      <p:pic>
        <p:nvPicPr>
          <p:cNvPr id="9" name="Picture 7"/>
          <p:cNvPicPr>
            <a:picLocks noChangeAspect="1" noChangeArrowheads="1"/>
          </p:cNvPicPr>
          <p:nvPr/>
        </p:nvPicPr>
        <p:blipFill>
          <a:blip r:embed="rId4" cstate="print"/>
          <a:srcRect/>
          <a:stretch>
            <a:fillRect/>
          </a:stretch>
        </p:blipFill>
        <p:spPr bwMode="auto">
          <a:xfrm>
            <a:off x="7143750" y="9525"/>
            <a:ext cx="2000250" cy="762000"/>
          </a:xfrm>
          <a:prstGeom prst="rect">
            <a:avLst/>
          </a:prstGeom>
          <a:noFill/>
          <a:ln w="9525">
            <a:noFill/>
            <a:round/>
            <a:headEnd/>
            <a:tailEnd/>
          </a:ln>
        </p:spPr>
      </p:pic>
      <p:sp>
        <p:nvSpPr>
          <p:cNvPr id="10" name="TextBox 9"/>
          <p:cNvSpPr txBox="1"/>
          <p:nvPr userDrawn="1"/>
        </p:nvSpPr>
        <p:spPr>
          <a:xfrm>
            <a:off x="8153400" y="6477000"/>
            <a:ext cx="762000" cy="369888"/>
          </a:xfrm>
          <a:prstGeom prst="rect">
            <a:avLst/>
          </a:prstGeom>
          <a:noFill/>
        </p:spPr>
        <p:txBody>
          <a:bodyPr>
            <a:spAutoFit/>
          </a:bodyPr>
          <a:lstStyle/>
          <a:p>
            <a:pPr>
              <a:defRPr/>
            </a:pPr>
            <a:r>
              <a:rPr lang="en-US" dirty="0"/>
              <a:t>1/8</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914400"/>
            <a:ext cx="4265613" cy="5408613"/>
          </a:xfrm>
        </p:spPr>
        <p:txBody>
          <a:bodyPr/>
          <a:lstStyle>
            <a:lvl1pPr>
              <a:defRPr sz="2800" b="0"/>
            </a:lvl1pPr>
            <a:lvl2pPr>
              <a:defRPr sz="2400" b="0"/>
            </a:lvl2pPr>
            <a:lvl3pPr>
              <a:defRPr sz="2000" b="0"/>
            </a:lvl3pPr>
            <a:lvl4pPr>
              <a:defRPr sz="1800" b="0"/>
            </a:lvl4pPr>
            <a:lvl5pPr>
              <a:defRPr sz="1800" b="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6613" y="914400"/>
            <a:ext cx="4267200" cy="5408613"/>
          </a:xfrm>
        </p:spPr>
        <p:txBody>
          <a:bodyPr/>
          <a:lstStyle>
            <a:lvl1pPr>
              <a:defRPr sz="2800" b="0"/>
            </a:lvl1pPr>
            <a:lvl2pPr>
              <a:defRPr sz="2400" b="0"/>
            </a:lvl2pPr>
            <a:lvl3pPr>
              <a:defRPr sz="2000" b="0"/>
            </a:lvl3pPr>
            <a:lvl4pPr>
              <a:defRPr sz="1800" b="0"/>
            </a:lvl4pPr>
            <a:lvl5pPr>
              <a:defRPr sz="1800" b="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144000" cy="768350"/>
          </a:xfrm>
          <a:prstGeom prst="rect">
            <a:avLst/>
          </a:prstGeom>
          <a:solidFill>
            <a:srgbClr val="990000"/>
          </a:solidFill>
          <a:ln w="9360">
            <a:solidFill>
              <a:srgbClr val="000000"/>
            </a:solidFill>
            <a:miter lim="800000"/>
            <a:headEnd/>
            <a:tailEnd/>
          </a:ln>
          <a:effectLst/>
        </p:spPr>
        <p:txBody>
          <a:bodyPr wrap="none" anchor="ctr"/>
          <a:lstStyle/>
          <a:p>
            <a:endParaRPr lang="en-US"/>
          </a:p>
        </p:txBody>
      </p:sp>
      <p:sp>
        <p:nvSpPr>
          <p:cNvPr id="1030" name="Rectangle 2"/>
          <p:cNvSpPr>
            <a:spLocks noGrp="1" noChangeArrowheads="1"/>
          </p:cNvSpPr>
          <p:nvPr>
            <p:ph type="title"/>
          </p:nvPr>
        </p:nvSpPr>
        <p:spPr bwMode="auto">
          <a:xfrm>
            <a:off x="152400" y="-38100"/>
            <a:ext cx="6856413" cy="760413"/>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31" name="Rectangle 3"/>
          <p:cNvSpPr>
            <a:spLocks noGrp="1" noChangeArrowheads="1"/>
          </p:cNvSpPr>
          <p:nvPr>
            <p:ph type="body" idx="1"/>
          </p:nvPr>
        </p:nvSpPr>
        <p:spPr bwMode="auto">
          <a:xfrm>
            <a:off x="228600" y="914400"/>
            <a:ext cx="8685213" cy="54086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graphicFrame>
        <p:nvGraphicFramePr>
          <p:cNvPr id="1026" name="Object 4"/>
          <p:cNvGraphicFramePr>
            <a:graphicFrameLocks noChangeAspect="1"/>
          </p:cNvGraphicFramePr>
          <p:nvPr/>
        </p:nvGraphicFramePr>
        <p:xfrm>
          <a:off x="0" y="6310313"/>
          <a:ext cx="762000" cy="547687"/>
        </p:xfrm>
        <a:graphic>
          <a:graphicData uri="http://schemas.openxmlformats.org/presentationml/2006/ole">
            <p:oleObj spid="_x0000_s1026" r:id="rId14" imgW="1270289" imgH="914286" progId="">
              <p:embed/>
            </p:oleObj>
          </a:graphicData>
        </a:graphic>
      </p:graphicFrame>
      <p:pic>
        <p:nvPicPr>
          <p:cNvPr id="1032" name="Picture 5"/>
          <p:cNvPicPr>
            <a:picLocks noChangeAspect="1" noChangeArrowheads="1"/>
          </p:cNvPicPr>
          <p:nvPr/>
        </p:nvPicPr>
        <p:blipFill>
          <a:blip r:embed="rId15" cstate="print"/>
          <a:srcRect/>
          <a:stretch>
            <a:fillRect/>
          </a:stretch>
        </p:blipFill>
        <p:spPr bwMode="auto">
          <a:xfrm>
            <a:off x="7143750" y="9525"/>
            <a:ext cx="2000250" cy="762000"/>
          </a:xfrm>
          <a:prstGeom prst="rect">
            <a:avLst/>
          </a:prstGeom>
          <a:noFill/>
          <a:ln w="9525">
            <a:noFill/>
            <a:round/>
            <a:headEnd/>
            <a:tailEnd/>
          </a:ln>
        </p:spPr>
      </p:pic>
      <p:graphicFrame>
        <p:nvGraphicFramePr>
          <p:cNvPr id="1027" name="Object 6"/>
          <p:cNvGraphicFramePr>
            <a:graphicFrameLocks noChangeAspect="1"/>
          </p:cNvGraphicFramePr>
          <p:nvPr/>
        </p:nvGraphicFramePr>
        <p:xfrm>
          <a:off x="0" y="6310313"/>
          <a:ext cx="762000" cy="547687"/>
        </p:xfrm>
        <a:graphic>
          <a:graphicData uri="http://schemas.openxmlformats.org/presentationml/2006/ole">
            <p:oleObj spid="_x0000_s1027" r:id="rId16" imgW="1270289" imgH="914286" progId="">
              <p:embed/>
            </p:oleObj>
          </a:graphicData>
        </a:graphic>
      </p:graphicFrame>
      <p:pic>
        <p:nvPicPr>
          <p:cNvPr id="1033" name="Picture 7"/>
          <p:cNvPicPr>
            <a:picLocks noChangeAspect="1" noChangeArrowheads="1"/>
          </p:cNvPicPr>
          <p:nvPr/>
        </p:nvPicPr>
        <p:blipFill>
          <a:blip r:embed="rId15" cstate="print"/>
          <a:srcRect/>
          <a:stretch>
            <a:fillRect/>
          </a:stretch>
        </p:blipFill>
        <p:spPr bwMode="auto">
          <a:xfrm>
            <a:off x="7143750" y="9525"/>
            <a:ext cx="2000250" cy="762000"/>
          </a:xfrm>
          <a:prstGeom prst="rect">
            <a:avLst/>
          </a:prstGeom>
          <a:noFill/>
          <a:ln w="9525">
            <a:noFill/>
            <a:round/>
            <a:headEnd/>
            <a:tailEnd/>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2"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2pPr>
      <a:lvl3pPr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3pPr>
      <a:lvl4pPr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4pPr>
      <a:lvl5pPr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5pPr>
      <a:lvl6pPr marL="2514600" indent="-228600"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6pPr>
      <a:lvl7pPr marL="2971800" indent="-228600"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7pPr>
      <a:lvl8pPr marL="3429000" indent="-228600"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8pPr>
      <a:lvl9pPr marL="3886200" indent="-228600" algn="ctr" defTabSz="457200" rtl="0" eaLnBrk="0" fontAlgn="base" hangingPunct="0">
        <a:spcBef>
          <a:spcPct val="0"/>
        </a:spcBef>
        <a:spcAft>
          <a:spcPct val="0"/>
        </a:spcAft>
        <a:buClr>
          <a:srgbClr val="000000"/>
        </a:buClr>
        <a:buSzPct val="100000"/>
        <a:buFont typeface="Times New Roman" pitchFamily="16" charset="0"/>
        <a:defRPr sz="2000" b="1">
          <a:solidFill>
            <a:srgbClr val="FBDF53"/>
          </a:solidFill>
          <a:latin typeface="Tahoma" charset="0"/>
          <a:ea typeface="DejaVu Sans" charset="0"/>
          <a:cs typeface="DejaVu Sans" charset="0"/>
        </a:defRPr>
      </a:lvl9pPr>
    </p:titleStyle>
    <p:bodyStyle>
      <a:lvl1pPr marL="342900" indent="-342900" algn="l" defTabSz="457200" rtl="0" eaLnBrk="0" fontAlgn="base" hangingPunct="0">
        <a:spcBef>
          <a:spcPts val="450"/>
        </a:spcBef>
        <a:spcAft>
          <a:spcPct val="0"/>
        </a:spcAft>
        <a:buClr>
          <a:srgbClr val="000000"/>
        </a:buClr>
        <a:buSzPct val="100000"/>
        <a:buFont typeface="Times New Roman" pitchFamily="16" charset="0"/>
        <a:defRPr b="1">
          <a:solidFill>
            <a:srgbClr val="000000"/>
          </a:solidFill>
          <a:latin typeface="+mn-lt"/>
          <a:ea typeface="+mn-ea"/>
          <a:cs typeface="+mn-cs"/>
        </a:defRPr>
      </a:lvl1pPr>
      <a:lvl2pPr marL="742950" indent="-285750" algn="l" defTabSz="457200" rtl="0" eaLnBrk="0" fontAlgn="base" hangingPunct="0">
        <a:spcBef>
          <a:spcPts val="400"/>
        </a:spcBef>
        <a:spcAft>
          <a:spcPct val="0"/>
        </a:spcAft>
        <a:buClr>
          <a:srgbClr val="000000"/>
        </a:buClr>
        <a:buSzPct val="100000"/>
        <a:buFont typeface="Times New Roman" pitchFamily="16" charset="0"/>
        <a:defRPr sz="1600" b="1" i="1">
          <a:solidFill>
            <a:srgbClr val="000000"/>
          </a:solidFill>
          <a:latin typeface="+mn-lt"/>
          <a:ea typeface="+mn-ea"/>
          <a:cs typeface="+mn-cs"/>
        </a:defRPr>
      </a:lvl2pPr>
      <a:lvl3pPr marL="1143000" indent="-228600" algn="l" defTabSz="457200" rtl="0" eaLnBrk="0" fontAlgn="base" hangingPunct="0">
        <a:spcBef>
          <a:spcPts val="350"/>
        </a:spcBef>
        <a:spcAft>
          <a:spcPct val="0"/>
        </a:spcAft>
        <a:buClr>
          <a:srgbClr val="000000"/>
        </a:buClr>
        <a:buSzPct val="100000"/>
        <a:buFont typeface="Times New Roman" pitchFamily="16" charset="0"/>
        <a:defRPr sz="1400" b="1" i="1">
          <a:solidFill>
            <a:srgbClr val="000000"/>
          </a:solidFill>
          <a:latin typeface="+mn-lt"/>
          <a:ea typeface="+mn-ea"/>
          <a:cs typeface="+mn-cs"/>
        </a:defRPr>
      </a:lvl3pPr>
      <a:lvl4pPr marL="1600200" indent="-228600" algn="l" defTabSz="457200" rtl="0" eaLnBrk="0" fontAlgn="base" hangingPunct="0">
        <a:spcBef>
          <a:spcPts val="300"/>
        </a:spcBef>
        <a:spcAft>
          <a:spcPct val="0"/>
        </a:spcAft>
        <a:buClr>
          <a:srgbClr val="000000"/>
        </a:buClr>
        <a:buSzPct val="100000"/>
        <a:buFont typeface="Times New Roman" pitchFamily="16" charset="0"/>
        <a:defRPr sz="1200" b="1" i="1">
          <a:solidFill>
            <a:srgbClr val="000000"/>
          </a:solidFill>
          <a:latin typeface="+mn-lt"/>
          <a:ea typeface="+mn-ea"/>
          <a:cs typeface="+mn-cs"/>
        </a:defRPr>
      </a:lvl4pPr>
      <a:lvl5pPr marL="2057400" indent="-228600" algn="l" defTabSz="457200" rtl="0" eaLnBrk="0" fontAlgn="base" hangingPunct="0">
        <a:spcBef>
          <a:spcPts val="250"/>
        </a:spcBef>
        <a:spcAft>
          <a:spcPct val="0"/>
        </a:spcAft>
        <a:buClr>
          <a:srgbClr val="000000"/>
        </a:buClr>
        <a:buSzPct val="100000"/>
        <a:buFont typeface="Times New Roman" pitchFamily="16" charset="0"/>
        <a:defRPr sz="1000" b="1" i="1">
          <a:solidFill>
            <a:srgbClr val="000000"/>
          </a:solidFill>
          <a:latin typeface="+mn-lt"/>
          <a:ea typeface="+mn-ea"/>
          <a:cs typeface="+mn-cs"/>
        </a:defRPr>
      </a:lvl5pPr>
      <a:lvl6pPr marL="2514600" indent="-228600" algn="l" defTabSz="457200" rtl="0" eaLnBrk="0" fontAlgn="base" hangingPunct="0">
        <a:spcBef>
          <a:spcPts val="250"/>
        </a:spcBef>
        <a:spcAft>
          <a:spcPct val="0"/>
        </a:spcAft>
        <a:buClr>
          <a:srgbClr val="000000"/>
        </a:buClr>
        <a:buSzPct val="100000"/>
        <a:buFont typeface="Times New Roman" pitchFamily="16" charset="0"/>
        <a:defRPr sz="1000" b="1" i="1">
          <a:solidFill>
            <a:srgbClr val="000000"/>
          </a:solidFill>
          <a:latin typeface="+mn-lt"/>
          <a:ea typeface="+mn-ea"/>
          <a:cs typeface="+mn-cs"/>
        </a:defRPr>
      </a:lvl6pPr>
      <a:lvl7pPr marL="2971800" indent="-228600" algn="l" defTabSz="457200" rtl="0" eaLnBrk="0" fontAlgn="base" hangingPunct="0">
        <a:spcBef>
          <a:spcPts val="250"/>
        </a:spcBef>
        <a:spcAft>
          <a:spcPct val="0"/>
        </a:spcAft>
        <a:buClr>
          <a:srgbClr val="000000"/>
        </a:buClr>
        <a:buSzPct val="100000"/>
        <a:buFont typeface="Times New Roman" pitchFamily="16" charset="0"/>
        <a:defRPr sz="1000" b="1" i="1">
          <a:solidFill>
            <a:srgbClr val="000000"/>
          </a:solidFill>
          <a:latin typeface="+mn-lt"/>
          <a:ea typeface="+mn-ea"/>
          <a:cs typeface="+mn-cs"/>
        </a:defRPr>
      </a:lvl7pPr>
      <a:lvl8pPr marL="3429000" indent="-228600" algn="l" defTabSz="457200" rtl="0" eaLnBrk="0" fontAlgn="base" hangingPunct="0">
        <a:spcBef>
          <a:spcPts val="250"/>
        </a:spcBef>
        <a:spcAft>
          <a:spcPct val="0"/>
        </a:spcAft>
        <a:buClr>
          <a:srgbClr val="000000"/>
        </a:buClr>
        <a:buSzPct val="100000"/>
        <a:buFont typeface="Times New Roman" pitchFamily="16" charset="0"/>
        <a:defRPr sz="1000" b="1" i="1">
          <a:solidFill>
            <a:srgbClr val="000000"/>
          </a:solidFill>
          <a:latin typeface="+mn-lt"/>
          <a:ea typeface="+mn-ea"/>
          <a:cs typeface="+mn-cs"/>
        </a:defRPr>
      </a:lvl8pPr>
      <a:lvl9pPr marL="3886200" indent="-228600" algn="l" defTabSz="457200" rtl="0" eaLnBrk="0" fontAlgn="base" hangingPunct="0">
        <a:spcBef>
          <a:spcPts val="250"/>
        </a:spcBef>
        <a:spcAft>
          <a:spcPct val="0"/>
        </a:spcAft>
        <a:buClr>
          <a:srgbClr val="000000"/>
        </a:buClr>
        <a:buSzPct val="100000"/>
        <a:buFont typeface="Times New Roman" pitchFamily="16" charset="0"/>
        <a:defRPr sz="1000" b="1" i="1">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ideo" Target="file:///C:\Users\Hieu\Desktop\HieuREU\ARTag.wmv" TargetMode="Externa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hyperlink" Target="http://robotics.usc.edu/~hieu" TargetMode="External"/><Relationship Id="rId2" Type="http://schemas.openxmlformats.org/officeDocument/2006/relationships/image" Target="../media/image1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5562600" y="1447800"/>
            <a:ext cx="3048000" cy="566738"/>
          </a:xfrm>
        </p:spPr>
        <p:txBody>
          <a:bodyPr/>
          <a:lstStyle/>
          <a:p>
            <a:r>
              <a:rPr lang="en-US" smtClean="0">
                <a:solidFill>
                  <a:schemeClr val="tx1"/>
                </a:solidFill>
              </a:rPr>
              <a:t>Hieu Nguyen</a:t>
            </a:r>
          </a:p>
        </p:txBody>
      </p:sp>
      <p:sp>
        <p:nvSpPr>
          <p:cNvPr id="3075" name="Text Placeholder 3"/>
          <p:cNvSpPr>
            <a:spLocks noGrp="1"/>
          </p:cNvSpPr>
          <p:nvPr>
            <p:ph type="body" sz="half" idx="2"/>
          </p:nvPr>
        </p:nvSpPr>
        <p:spPr>
          <a:xfrm>
            <a:off x="5562600" y="2057400"/>
            <a:ext cx="3581400" cy="1295400"/>
          </a:xfrm>
        </p:spPr>
        <p:txBody>
          <a:bodyPr/>
          <a:lstStyle/>
          <a:p>
            <a:r>
              <a:rPr lang="en-US" dirty="0" smtClean="0"/>
              <a:t>NSF Summer </a:t>
            </a:r>
            <a:r>
              <a:rPr lang="en-US" dirty="0" smtClean="0"/>
              <a:t>2010 “REU </a:t>
            </a:r>
            <a:r>
              <a:rPr lang="en-US" dirty="0" err="1" smtClean="0"/>
              <a:t>Awardee</a:t>
            </a:r>
            <a:r>
              <a:rPr lang="en-US" dirty="0" smtClean="0"/>
              <a:t>”</a:t>
            </a:r>
          </a:p>
          <a:p>
            <a:r>
              <a:rPr lang="en-US" dirty="0" smtClean="0"/>
              <a:t>USC Interaction Lab</a:t>
            </a:r>
          </a:p>
          <a:p>
            <a:r>
              <a:rPr lang="en-US" dirty="0" smtClean="0"/>
              <a:t>Mentor: </a:t>
            </a:r>
            <a:r>
              <a:rPr lang="en-US" dirty="0" smtClean="0"/>
              <a:t> Aaron </a:t>
            </a:r>
            <a:r>
              <a:rPr lang="en-US" dirty="0" smtClean="0"/>
              <a:t>St. </a:t>
            </a:r>
            <a:r>
              <a:rPr lang="en-US" dirty="0" smtClean="0"/>
              <a:t>Clair</a:t>
            </a:r>
          </a:p>
          <a:p>
            <a:r>
              <a:rPr lang="en-US" dirty="0" smtClean="0"/>
              <a:t>Advisor</a:t>
            </a:r>
            <a:r>
              <a:rPr lang="en-US" smtClean="0"/>
              <a:t>:  Prof</a:t>
            </a:r>
            <a:r>
              <a:rPr lang="en-US" dirty="0" smtClean="0"/>
              <a:t>. </a:t>
            </a:r>
            <a:r>
              <a:rPr lang="en-US" dirty="0" err="1" smtClean="0"/>
              <a:t>Maja</a:t>
            </a:r>
            <a:r>
              <a:rPr lang="en-US" dirty="0" smtClean="0"/>
              <a:t> </a:t>
            </a:r>
            <a:r>
              <a:rPr lang="en-US" dirty="0" err="1" smtClean="0"/>
              <a:t>Mataric</a:t>
            </a:r>
            <a:r>
              <a:rPr lang="en-US" dirty="0" smtClean="0"/>
              <a:t>´</a:t>
            </a:r>
          </a:p>
          <a:p>
            <a:endParaRPr lang="en-US" dirty="0" smtClean="0"/>
          </a:p>
        </p:txBody>
      </p:sp>
      <p:pic>
        <p:nvPicPr>
          <p:cNvPr id="3076" name="Picture 3"/>
          <p:cNvPicPr>
            <a:picLocks noChangeAspect="1" noChangeArrowheads="1"/>
          </p:cNvPicPr>
          <p:nvPr/>
        </p:nvPicPr>
        <p:blipFill>
          <a:blip r:embed="rId3" cstate="print"/>
          <a:srcRect/>
          <a:stretch>
            <a:fillRect/>
          </a:stretch>
        </p:blipFill>
        <p:spPr bwMode="auto">
          <a:xfrm>
            <a:off x="6324600" y="3886200"/>
            <a:ext cx="1143000" cy="1143000"/>
          </a:xfrm>
          <a:prstGeom prst="rect">
            <a:avLst/>
          </a:prstGeom>
          <a:noFill/>
          <a:ln w="9525">
            <a:solidFill>
              <a:schemeClr val="accent1"/>
            </a:solidFill>
            <a:round/>
            <a:headEnd/>
            <a:tailEnd/>
          </a:ln>
        </p:spPr>
      </p:pic>
      <p:pic>
        <p:nvPicPr>
          <p:cNvPr id="8" name="Picture 7" descr="CIMG3207.JPG"/>
          <p:cNvPicPr>
            <a:picLocks noChangeAspect="1"/>
          </p:cNvPicPr>
          <p:nvPr/>
        </p:nvPicPr>
        <p:blipFill>
          <a:blip r:embed="rId4" cstate="print"/>
          <a:srcRect/>
          <a:stretch>
            <a:fillRect/>
          </a:stretch>
        </p:blipFill>
        <p:spPr>
          <a:xfrm>
            <a:off x="1066800" y="1066800"/>
            <a:ext cx="3895725" cy="4937125"/>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638800" y="5181600"/>
            <a:ext cx="2590800" cy="587375"/>
          </a:xfrm>
          <a:prstGeom prst="rect">
            <a:avLst/>
          </a:prstGeom>
          <a:noFill/>
          <a:ln w="9525">
            <a:noFill/>
            <a:round/>
            <a:headEnd/>
            <a:tailEnd/>
          </a:ln>
        </p:spPr>
        <p:txBody>
          <a:bodyPr lIns="90000" tIns="46800" rIns="90000" bIns="46800"/>
          <a:lstStyle/>
          <a:p>
            <a:pPr algn="ctr" eaLnBrk="0" hangingPunct="0">
              <a:spcBef>
                <a:spcPts val="450"/>
              </a:spcBef>
            </a:pPr>
            <a:r>
              <a:rPr lang="en-US" sz="1400" b="1">
                <a:solidFill>
                  <a:srgbClr val="000000"/>
                </a:solidFill>
                <a:latin typeface="Tahoma" charset="0"/>
              </a:rPr>
              <a:t>August 2, 2010</a:t>
            </a:r>
          </a:p>
          <a:p>
            <a:pPr algn="ctr" eaLnBrk="0" hangingPunct="0">
              <a:spcBef>
                <a:spcPts val="450"/>
              </a:spcBef>
            </a:pPr>
            <a:endParaRPr lang="en-US" sz="1400" b="1">
              <a:solidFill>
                <a:srgbClr val="000000"/>
              </a:solidFill>
              <a:latin typeface="Tahoma" charset="0"/>
            </a:endParaRPr>
          </a:p>
        </p:txBody>
      </p:sp>
      <p:sp>
        <p:nvSpPr>
          <p:cNvPr id="3079" name="TextBox 9"/>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1/7</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1219200" y="0"/>
            <a:ext cx="5257800" cy="762000"/>
          </a:xfrm>
          <a:prstGeom prst="rect">
            <a:avLst/>
          </a:prstGeom>
          <a:noFill/>
          <a:ln w="9525">
            <a:noFill/>
            <a:round/>
            <a:headEnd/>
            <a:tailEnd/>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a:solidFill>
                  <a:srgbClr val="FBDF53"/>
                </a:solidFill>
                <a:latin typeface="Tahoma" charset="0"/>
              </a:rPr>
              <a:t>Deixis Experiment</a:t>
            </a:r>
          </a:p>
        </p:txBody>
      </p:sp>
      <p:sp>
        <p:nvSpPr>
          <p:cNvPr id="4099" name="Text Box 2"/>
          <p:cNvSpPr txBox="1">
            <a:spLocks noChangeArrowheads="1"/>
          </p:cNvSpPr>
          <p:nvPr/>
        </p:nvSpPr>
        <p:spPr bwMode="auto">
          <a:xfrm>
            <a:off x="228600" y="914400"/>
            <a:ext cx="4267200" cy="5410200"/>
          </a:xfrm>
          <a:prstGeom prst="rect">
            <a:avLst/>
          </a:prstGeom>
          <a:noFill/>
          <a:ln w="9525">
            <a:noFill/>
            <a:round/>
            <a:headEnd/>
            <a:tailEnd/>
          </a:ln>
        </p:spPr>
        <p:txBody>
          <a:bodyPr/>
          <a:lstStyle/>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A </a:t>
            </a:r>
            <a:r>
              <a:rPr lang="en-US" sz="2000" dirty="0">
                <a:solidFill>
                  <a:srgbClr val="000000"/>
                </a:solidFill>
                <a:latin typeface="Tahoma" charset="0"/>
              </a:rPr>
              <a:t>system for situated head and arm motion specification playback</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latin typeface="Tahoma" charset="0"/>
              </a:rPr>
              <a:t>Modeling human perception of robot pointing gestures</a:t>
            </a:r>
          </a:p>
          <a:p>
            <a:pPr marL="341313" indent="-341313">
              <a:spcBef>
                <a:spcPts val="700"/>
              </a:spcBef>
              <a:buClr>
                <a:srgbClr val="990000"/>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latin typeface="Tahoma" charset="0"/>
              </a:rPr>
              <a:t>Hardware: </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Bandit-II</a:t>
            </a:r>
            <a:endParaRPr lang="en-US" sz="1400" dirty="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solidFill>
                  <a:srgbClr val="000000"/>
                </a:solidFill>
                <a:latin typeface="Tahoma" charset="0"/>
              </a:rPr>
              <a:t>SICK LMS</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solidFill>
                  <a:srgbClr val="000000"/>
                </a:solidFill>
                <a:latin typeface="Tahoma" charset="0"/>
              </a:rPr>
              <a:t>Point Grey Firefly MV Cameras</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solidFill>
                  <a:srgbClr val="000000"/>
                </a:solidFill>
                <a:latin typeface="Tahoma" charset="0"/>
              </a:rPr>
              <a:t>Nintendo </a:t>
            </a:r>
            <a:r>
              <a:rPr lang="en-US" sz="1400" dirty="0" err="1">
                <a:solidFill>
                  <a:srgbClr val="000000"/>
                </a:solidFill>
                <a:latin typeface="Tahoma" charset="0"/>
              </a:rPr>
              <a:t>Wiimote</a:t>
            </a:r>
            <a:r>
              <a:rPr lang="en-US" sz="1400" dirty="0">
                <a:solidFill>
                  <a:srgbClr val="000000"/>
                </a:solidFill>
                <a:latin typeface="Tahoma" charset="0"/>
              </a:rPr>
              <a:t> </a:t>
            </a:r>
            <a:endParaRPr lang="en-US" sz="2000" dirty="0">
              <a:solidFill>
                <a:srgbClr val="000000"/>
              </a:solidFill>
              <a:latin typeface="Tahoma" charset="0"/>
            </a:endParaRP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latin typeface="Tahoma" charset="0"/>
              </a:rPr>
              <a:t>Software: </a:t>
            </a:r>
            <a:endParaRPr lang="en-US" sz="1400" dirty="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err="1">
                <a:solidFill>
                  <a:srgbClr val="000000"/>
                </a:solidFill>
                <a:latin typeface="Tahoma" charset="0"/>
              </a:rPr>
              <a:t>deixis</a:t>
            </a:r>
            <a:endParaRPr lang="en-US" sz="1400" dirty="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err="1">
                <a:solidFill>
                  <a:srgbClr val="000000"/>
                </a:solidFill>
                <a:latin typeface="Tahoma" charset="0"/>
              </a:rPr>
              <a:t>marker_finder</a:t>
            </a:r>
            <a:endParaRPr lang="en-US" sz="1400" dirty="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solidFill>
                  <a:srgbClr val="000000"/>
                </a:solidFill>
                <a:latin typeface="Tahoma" charset="0"/>
              </a:rPr>
              <a:t>Head-tracking (</a:t>
            </a:r>
            <a:r>
              <a:rPr lang="en-US" sz="1400" dirty="0" err="1">
                <a:solidFill>
                  <a:srgbClr val="000000"/>
                </a:solidFill>
                <a:latin typeface="Tahoma" charset="0"/>
              </a:rPr>
              <a:t>ARToolKit</a:t>
            </a:r>
            <a:r>
              <a:rPr lang="en-US" sz="1400" dirty="0">
                <a:solidFill>
                  <a:srgbClr val="000000"/>
                </a:solidFill>
                <a:latin typeface="Tahoma" charset="0"/>
              </a:rPr>
              <a:t>)</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a:solidFill>
                  <a:srgbClr val="000000"/>
                </a:solidFill>
                <a:latin typeface="Tahoma" charset="0"/>
              </a:rPr>
              <a:t>Joystick controller</a:t>
            </a:r>
            <a:br>
              <a:rPr lang="en-US" sz="1400" dirty="0">
                <a:solidFill>
                  <a:srgbClr val="000000"/>
                </a:solidFill>
                <a:latin typeface="Tahoma" charset="0"/>
              </a:rPr>
            </a:br>
            <a:endParaRPr lang="en-US" sz="1400" dirty="0">
              <a:solidFill>
                <a:srgbClr val="000000"/>
              </a:solidFill>
              <a:latin typeface="Tahoma" charset="0"/>
            </a:endParaRPr>
          </a:p>
          <a:p>
            <a:pPr marL="341313" indent="-341313">
              <a:spcBef>
                <a:spcPts val="700"/>
              </a:spcBef>
              <a:buClr>
                <a:srgbClr val="990000"/>
              </a:buClr>
              <a:buFont typeface="Tahom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p:txBody>
      </p:sp>
      <p:sp>
        <p:nvSpPr>
          <p:cNvPr id="4100" name="Text Box 3"/>
          <p:cNvSpPr txBox="1">
            <a:spLocks noChangeArrowheads="1"/>
          </p:cNvSpPr>
          <p:nvPr/>
        </p:nvSpPr>
        <p:spPr bwMode="auto">
          <a:xfrm>
            <a:off x="4648200" y="914400"/>
            <a:ext cx="4267200" cy="5410200"/>
          </a:xfrm>
          <a:prstGeom prst="rect">
            <a:avLst/>
          </a:prstGeom>
          <a:noFill/>
          <a:ln w="9525">
            <a:noFill/>
            <a:round/>
            <a:headEnd/>
            <a:tailEnd/>
          </a:ln>
        </p:spPr>
        <p:txBody>
          <a:bodyPr wrap="none" anchor="ctr"/>
          <a:lstStyle/>
          <a:p>
            <a:endParaRPr lang="en-US"/>
          </a:p>
        </p:txBody>
      </p:sp>
      <p:pic>
        <p:nvPicPr>
          <p:cNvPr id="4101" name="Picture 4"/>
          <p:cNvPicPr>
            <a:picLocks noChangeAspect="1" noChangeArrowheads="1"/>
          </p:cNvPicPr>
          <p:nvPr/>
        </p:nvPicPr>
        <p:blipFill>
          <a:blip r:embed="rId3" cstate="print"/>
          <a:srcRect/>
          <a:stretch>
            <a:fillRect/>
          </a:stretch>
        </p:blipFill>
        <p:spPr bwMode="auto">
          <a:xfrm>
            <a:off x="4648200" y="990600"/>
            <a:ext cx="4114800" cy="5486400"/>
          </a:xfrm>
          <a:prstGeom prst="rect">
            <a:avLst/>
          </a:prstGeom>
          <a:noFill/>
          <a:ln w="9525">
            <a:noFill/>
            <a:round/>
            <a:headEnd/>
            <a:tailEnd/>
          </a:ln>
        </p:spPr>
      </p:pic>
      <p:sp>
        <p:nvSpPr>
          <p:cNvPr id="4102" name="TextBox 5"/>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2/7</a:t>
            </a:r>
            <a:endParaRPr lang="en-US" sz="1200" dirty="0">
              <a:solidFill>
                <a:schemeClr val="tx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1219200" y="0"/>
            <a:ext cx="5257800" cy="762000"/>
          </a:xfrm>
          <a:prstGeom prst="rect">
            <a:avLst/>
          </a:prstGeom>
          <a:noFill/>
          <a:ln w="9525">
            <a:noFill/>
            <a:round/>
            <a:headEnd/>
            <a:tailEnd/>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err="1">
                <a:solidFill>
                  <a:srgbClr val="FBDF53"/>
                </a:solidFill>
                <a:latin typeface="Tahoma" charset="0"/>
              </a:rPr>
              <a:t>Wiimote</a:t>
            </a:r>
            <a:r>
              <a:rPr lang="en-US" sz="2400" b="1" dirty="0">
                <a:solidFill>
                  <a:srgbClr val="FBDF53"/>
                </a:solidFill>
                <a:latin typeface="Tahoma" charset="0"/>
              </a:rPr>
              <a:t> and SICK LMS</a:t>
            </a:r>
          </a:p>
        </p:txBody>
      </p:sp>
      <p:sp>
        <p:nvSpPr>
          <p:cNvPr id="5123" name="Text Box 2"/>
          <p:cNvSpPr txBox="1">
            <a:spLocks noChangeArrowheads="1"/>
          </p:cNvSpPr>
          <p:nvPr/>
        </p:nvSpPr>
        <p:spPr bwMode="auto">
          <a:xfrm>
            <a:off x="228600" y="990600"/>
            <a:ext cx="4267200" cy="5410200"/>
          </a:xfrm>
          <a:prstGeom prst="rect">
            <a:avLst/>
          </a:prstGeom>
          <a:noFill/>
          <a:ln w="9525">
            <a:noFill/>
            <a:round/>
            <a:headEnd/>
            <a:tailEnd/>
          </a:ln>
        </p:spPr>
        <p:txBody>
          <a:bodyPr/>
          <a:lstStyle/>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000000"/>
                </a:solidFill>
                <a:latin typeface="Tahoma" charset="0"/>
              </a:rPr>
              <a:t>ROS </a:t>
            </a:r>
            <a:r>
              <a:rPr lang="en-US" sz="2000" dirty="0" err="1">
                <a:solidFill>
                  <a:srgbClr val="000000"/>
                </a:solidFill>
                <a:latin typeface="Tahoma" charset="0"/>
              </a:rPr>
              <a:t>wiimote</a:t>
            </a:r>
            <a:r>
              <a:rPr lang="en-US" sz="2000" dirty="0">
                <a:solidFill>
                  <a:srgbClr val="000000"/>
                </a:solidFill>
                <a:latin typeface="Tahoma" charset="0"/>
              </a:rPr>
              <a:t> </a:t>
            </a:r>
            <a:r>
              <a:rPr lang="en-US" sz="2000" dirty="0" smtClean="0">
                <a:solidFill>
                  <a:srgbClr val="000000"/>
                </a:solidFill>
                <a:latin typeface="Tahoma" charset="0"/>
              </a:rPr>
              <a:t>package</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Bluetooth communication</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Access to button, LED, rumble, and accelerometer/gyro data</a:t>
            </a:r>
          </a:p>
          <a:p>
            <a:pPr marL="1084263" lvl="1" indent="-341313">
              <a:spcBef>
                <a:spcPts val="700"/>
              </a:spcBef>
              <a:buClr>
                <a:srgbClr val="990000"/>
              </a:buClr>
              <a:buFont typeface="Wingdings"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Record waypoint coordinates</a:t>
            </a:r>
            <a:r>
              <a:rPr lang="en-US" sz="1400" smtClean="0">
                <a:solidFill>
                  <a:srgbClr val="000000"/>
                </a:solidFill>
                <a:latin typeface="Tahoma" charset="0"/>
              </a:rPr>
              <a:t>, using rumble patterns for active feedback </a:t>
            </a:r>
            <a:endParaRPr lang="en-US" sz="1400" dirty="0" smtClean="0">
              <a:solidFill>
                <a:srgbClr val="000000"/>
              </a:solidFill>
              <a:latin typeface="Tahoma" charset="0"/>
            </a:endParaRPr>
          </a:p>
          <a:p>
            <a:pPr marL="1084263" lvl="1" indent="-341313">
              <a:spcBef>
                <a:spcPts val="700"/>
              </a:spcBef>
              <a:buClr>
                <a:srgbClr val="990000"/>
              </a:buClr>
              <a:buFont typeface="Wingdings"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Command Bandit to move through a random sequence</a:t>
            </a:r>
          </a:p>
          <a:p>
            <a:pPr marL="1084263" lvl="1" indent="-341313">
              <a:spcBef>
                <a:spcPts val="700"/>
              </a:spcBef>
              <a:buClr>
                <a:srgbClr val="990000"/>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a:p>
            <a:pPr marL="1084263" lvl="1" indent="-341313">
              <a:spcBef>
                <a:spcPts val="700"/>
              </a:spcBef>
              <a:buClr>
                <a:srgbClr val="990000"/>
              </a:buCl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ROS </a:t>
            </a:r>
            <a:r>
              <a:rPr lang="en-US" sz="2000" dirty="0" err="1" smtClean="0">
                <a:solidFill>
                  <a:srgbClr val="000000"/>
                </a:solidFill>
                <a:latin typeface="Tahoma" charset="0"/>
              </a:rPr>
              <a:t>sicktoolbox_wrapper</a:t>
            </a:r>
            <a:endParaRPr lang="en-US" sz="2000" dirty="0" smtClean="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Display laser data in </a:t>
            </a:r>
            <a:r>
              <a:rPr lang="en-US" sz="1400" dirty="0" err="1" smtClean="0">
                <a:solidFill>
                  <a:srgbClr val="000000"/>
                </a:solidFill>
                <a:latin typeface="Tahoma" charset="0"/>
              </a:rPr>
              <a:t>RViz</a:t>
            </a:r>
            <a:endParaRPr lang="en-US" sz="1400" dirty="0" smtClean="0">
              <a:solidFill>
                <a:srgbClr val="000000"/>
              </a:solidFill>
              <a:latin typeface="Tahoma" charset="0"/>
            </a:endParaRPr>
          </a:p>
          <a:p>
            <a:pPr marL="1084263" lvl="1" indent="-341313">
              <a:spcBef>
                <a:spcPts val="700"/>
              </a:spcBef>
              <a:buClr>
                <a:srgbClr val="990000"/>
              </a:buClr>
              <a:buFont typeface="Wingdings" pitchFamily="2"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400" dirty="0" smtClean="0">
                <a:solidFill>
                  <a:srgbClr val="000000"/>
                </a:solidFill>
                <a:latin typeface="Tahoma" charset="0"/>
              </a:rPr>
              <a:t>Launch files for logging data and recording waypoints</a:t>
            </a: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400" dirty="0" smtClean="0">
              <a:solidFill>
                <a:srgbClr val="000000"/>
              </a:solidFill>
              <a:latin typeface="Tahoma" charset="0"/>
            </a:endParaRPr>
          </a:p>
          <a:p>
            <a:pPr marL="1084263" lvl="1"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p:txBody>
      </p:sp>
      <p:sp>
        <p:nvSpPr>
          <p:cNvPr id="5124" name="Text Box 3"/>
          <p:cNvSpPr txBox="1">
            <a:spLocks noChangeArrowheads="1"/>
          </p:cNvSpPr>
          <p:nvPr/>
        </p:nvSpPr>
        <p:spPr bwMode="auto">
          <a:xfrm>
            <a:off x="4648200" y="4114800"/>
            <a:ext cx="4267200" cy="2667000"/>
          </a:xfrm>
          <a:prstGeom prst="rect">
            <a:avLst/>
          </a:prstGeom>
          <a:noFill/>
          <a:ln w="9525">
            <a:noFill/>
            <a:round/>
            <a:headEnd/>
            <a:tailEnd/>
          </a:ln>
        </p:spPr>
        <p:txBody>
          <a:bodyPr wrap="none" anchor="ctr"/>
          <a:lstStyle/>
          <a:p>
            <a:endParaRPr lang="en-US"/>
          </a:p>
        </p:txBody>
      </p:sp>
      <p:pic>
        <p:nvPicPr>
          <p:cNvPr id="5125" name="Picture 4"/>
          <p:cNvPicPr>
            <a:picLocks noChangeAspect="1" noChangeArrowheads="1"/>
          </p:cNvPicPr>
          <p:nvPr/>
        </p:nvPicPr>
        <p:blipFill>
          <a:blip r:embed="rId3" cstate="print"/>
          <a:srcRect/>
          <a:stretch>
            <a:fillRect/>
          </a:stretch>
        </p:blipFill>
        <p:spPr bwMode="auto">
          <a:xfrm>
            <a:off x="5227638" y="950913"/>
            <a:ext cx="3687762" cy="2600325"/>
          </a:xfrm>
          <a:prstGeom prst="rect">
            <a:avLst/>
          </a:prstGeom>
          <a:noFill/>
          <a:ln w="9525">
            <a:noFill/>
            <a:round/>
            <a:headEnd/>
            <a:tailEnd/>
          </a:ln>
        </p:spPr>
      </p:pic>
      <p:pic>
        <p:nvPicPr>
          <p:cNvPr id="5126" name="Picture 5"/>
          <p:cNvPicPr>
            <a:picLocks noChangeAspect="1" noChangeArrowheads="1"/>
          </p:cNvPicPr>
          <p:nvPr/>
        </p:nvPicPr>
        <p:blipFill>
          <a:blip r:embed="rId4" cstate="print"/>
          <a:srcRect/>
          <a:stretch>
            <a:fillRect/>
          </a:stretch>
        </p:blipFill>
        <p:spPr bwMode="auto">
          <a:xfrm>
            <a:off x="5461000" y="3657600"/>
            <a:ext cx="2997200" cy="2986088"/>
          </a:xfrm>
          <a:prstGeom prst="rect">
            <a:avLst/>
          </a:prstGeom>
          <a:noFill/>
          <a:ln w="9525">
            <a:noFill/>
            <a:round/>
            <a:headEnd/>
            <a:tailEnd/>
          </a:ln>
        </p:spPr>
      </p:pic>
      <p:sp>
        <p:nvSpPr>
          <p:cNvPr id="5127" name="TextBox 6"/>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3/7</a:t>
            </a:r>
            <a:endParaRPr lang="en-US" sz="1200" dirty="0">
              <a:solidFill>
                <a:schemeClr val="tx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220787" y="0"/>
            <a:ext cx="5789613" cy="760413"/>
          </a:xfrm>
        </p:spPr>
        <p:txBody>
          <a:bodyPr/>
          <a:lstStyle/>
          <a:p>
            <a:pPr algn="l"/>
            <a:r>
              <a:rPr lang="en-US" sz="2400" dirty="0" smtClean="0">
                <a:ea typeface="Tahoma" pitchFamily="34" charset="0"/>
                <a:cs typeface="Tahoma" pitchFamily="34" charset="0"/>
              </a:rPr>
              <a:t>Visualizing in </a:t>
            </a:r>
            <a:r>
              <a:rPr lang="en-US" sz="2400" dirty="0" err="1" smtClean="0">
                <a:ea typeface="Tahoma" pitchFamily="34" charset="0"/>
                <a:cs typeface="Tahoma" pitchFamily="34" charset="0"/>
              </a:rPr>
              <a:t>RViz</a:t>
            </a:r>
            <a:endParaRPr lang="en-US" sz="2400" dirty="0" smtClean="0">
              <a:ea typeface="Tahoma" pitchFamily="34" charset="0"/>
              <a:cs typeface="Tahoma" pitchFamily="34" charset="0"/>
            </a:endParaRPr>
          </a:p>
        </p:txBody>
      </p:sp>
      <p:pic>
        <p:nvPicPr>
          <p:cNvPr id="6147" name="Picture 2" descr="E:\Work\laser_ss.png"/>
          <p:cNvPicPr>
            <a:picLocks noChangeAspect="1" noChangeArrowheads="1"/>
          </p:cNvPicPr>
          <p:nvPr/>
        </p:nvPicPr>
        <p:blipFill>
          <a:blip r:embed="rId3" cstate="print"/>
          <a:srcRect/>
          <a:stretch>
            <a:fillRect/>
          </a:stretch>
        </p:blipFill>
        <p:spPr bwMode="auto">
          <a:xfrm>
            <a:off x="1409700" y="990600"/>
            <a:ext cx="6362700" cy="5381625"/>
          </a:xfrm>
          <a:prstGeom prst="rect">
            <a:avLst/>
          </a:prstGeom>
          <a:noFill/>
          <a:ln w="9525">
            <a:noFill/>
            <a:miter lim="800000"/>
            <a:headEnd/>
            <a:tailEnd/>
          </a:ln>
        </p:spPr>
      </p:pic>
      <p:sp>
        <p:nvSpPr>
          <p:cNvPr id="6148" name="TextBox 3"/>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4/7</a:t>
            </a:r>
            <a:endParaRPr lang="en-US" sz="1200" dirty="0">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1219200" y="0"/>
            <a:ext cx="5257800" cy="762000"/>
          </a:xfrm>
          <a:prstGeom prst="rect">
            <a:avLst/>
          </a:prstGeom>
          <a:noFill/>
          <a:ln w="9525">
            <a:noFill/>
            <a:round/>
            <a:headEnd/>
            <a:tailEnd/>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smtClean="0">
                <a:solidFill>
                  <a:srgbClr val="FBDF53"/>
                </a:solidFill>
                <a:latin typeface="Tahoma" charset="0"/>
              </a:rPr>
              <a:t>Challenges with Bandit</a:t>
            </a:r>
            <a:endParaRPr lang="en-US" sz="2400" b="1" dirty="0">
              <a:solidFill>
                <a:srgbClr val="FBDF53"/>
              </a:solidFill>
              <a:latin typeface="Tahoma" charset="0"/>
            </a:endParaRPr>
          </a:p>
        </p:txBody>
      </p:sp>
      <p:sp>
        <p:nvSpPr>
          <p:cNvPr id="7171" name="Text Box 2"/>
          <p:cNvSpPr txBox="1">
            <a:spLocks noChangeArrowheads="1"/>
          </p:cNvSpPr>
          <p:nvPr/>
        </p:nvSpPr>
        <p:spPr bwMode="auto">
          <a:xfrm>
            <a:off x="228600" y="914400"/>
            <a:ext cx="4648200" cy="5410200"/>
          </a:xfrm>
          <a:prstGeom prst="rect">
            <a:avLst/>
          </a:prstGeom>
          <a:noFill/>
          <a:ln w="9525">
            <a:noFill/>
            <a:round/>
            <a:headEnd/>
            <a:tailEnd/>
          </a:ln>
        </p:spPr>
        <p:txBody>
          <a:bodyPr/>
          <a:lstStyle/>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Bandit doesn’t point where he is commanded to point</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Automated joint calibration</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Servo motor encoders</a:t>
            </a: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Bandit Head/Arm Accuracy Analysis:</a:t>
            </a:r>
          </a:p>
          <a:p>
            <a:pPr marL="341313" indent="-341313">
              <a:spcBef>
                <a:spcPts val="700"/>
              </a:spcBef>
              <a:buClr>
                <a:srgbClr val="990000"/>
              </a:buClr>
              <a:buFont typeface="Tahom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a:p>
            <a:pPr marL="341313" indent="-341313">
              <a:spcBef>
                <a:spcPts val="700"/>
              </a:spcBef>
              <a:buClr>
                <a:srgbClr val="990000"/>
              </a:buClr>
              <a:buFont typeface="Tahom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p:txBody>
      </p:sp>
      <p:sp>
        <p:nvSpPr>
          <p:cNvPr id="7172" name="Text Box 3"/>
          <p:cNvSpPr txBox="1">
            <a:spLocks noChangeArrowheads="1"/>
          </p:cNvSpPr>
          <p:nvPr/>
        </p:nvSpPr>
        <p:spPr bwMode="auto">
          <a:xfrm>
            <a:off x="4648200" y="914400"/>
            <a:ext cx="4267200" cy="5410200"/>
          </a:xfrm>
          <a:prstGeom prst="rect">
            <a:avLst/>
          </a:prstGeom>
          <a:noFill/>
          <a:ln w="9525">
            <a:noFill/>
            <a:round/>
            <a:headEnd/>
            <a:tailEnd/>
          </a:ln>
        </p:spPr>
        <p:txBody>
          <a:bodyPr/>
          <a:lstStyle/>
          <a:p>
            <a:pPr marL="341313" indent="-341313">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a:solidFill>
                <a:srgbClr val="000000"/>
              </a:solidFill>
              <a:latin typeface="Tahoma" charset="0"/>
            </a:endParaRPr>
          </a:p>
        </p:txBody>
      </p:sp>
      <p:sp>
        <p:nvSpPr>
          <p:cNvPr id="7173" name="TextBox 4"/>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5/7</a:t>
            </a:r>
            <a:endParaRPr lang="en-US" sz="1200" dirty="0">
              <a:solidFill>
                <a:schemeClr val="tx1"/>
              </a:solidFill>
            </a:endParaRPr>
          </a:p>
        </p:txBody>
      </p:sp>
      <p:pic>
        <p:nvPicPr>
          <p:cNvPr id="7174" name="Picture 4"/>
          <p:cNvPicPr>
            <a:picLocks noChangeAspect="1" noChangeArrowheads="1"/>
          </p:cNvPicPr>
          <p:nvPr/>
        </p:nvPicPr>
        <p:blipFill>
          <a:blip r:embed="rId3" cstate="print"/>
          <a:srcRect/>
          <a:stretch>
            <a:fillRect/>
          </a:stretch>
        </p:blipFill>
        <p:spPr bwMode="auto">
          <a:xfrm>
            <a:off x="5334000" y="1295400"/>
            <a:ext cx="3200400" cy="4267200"/>
          </a:xfrm>
          <a:prstGeom prst="rect">
            <a:avLst/>
          </a:prstGeom>
          <a:noFill/>
          <a:ln w="9525">
            <a:noFill/>
            <a:round/>
            <a:headEnd/>
            <a:tailEnd/>
          </a:ln>
        </p:spPr>
      </p:pic>
      <p:grpSp>
        <p:nvGrpSpPr>
          <p:cNvPr id="7" name="Group 1"/>
          <p:cNvGrpSpPr>
            <a:grpSpLocks/>
          </p:cNvGrpSpPr>
          <p:nvPr/>
        </p:nvGrpSpPr>
        <p:grpSpPr bwMode="auto">
          <a:xfrm>
            <a:off x="457200" y="3352800"/>
            <a:ext cx="4570413" cy="2586038"/>
            <a:chOff x="2736" y="818"/>
            <a:chExt cx="2879" cy="1629"/>
          </a:xfrm>
        </p:grpSpPr>
        <p:pic>
          <p:nvPicPr>
            <p:cNvPr id="8" name="Picture 2"/>
            <p:cNvPicPr>
              <a:picLocks noChangeAspect="1" noChangeArrowheads="1"/>
            </p:cNvPicPr>
            <p:nvPr/>
          </p:nvPicPr>
          <p:blipFill>
            <a:blip r:embed="rId4" cstate="print"/>
            <a:srcRect/>
            <a:stretch>
              <a:fillRect/>
            </a:stretch>
          </p:blipFill>
          <p:spPr bwMode="auto">
            <a:xfrm>
              <a:off x="2736" y="818"/>
              <a:ext cx="2880" cy="1630"/>
            </a:xfrm>
            <a:prstGeom prst="rect">
              <a:avLst/>
            </a:prstGeom>
            <a:noFill/>
            <a:ln w="9525">
              <a:noFill/>
              <a:round/>
              <a:headEnd/>
              <a:tailEnd/>
            </a:ln>
          </p:spPr>
        </p:pic>
        <p:sp>
          <p:nvSpPr>
            <p:cNvPr id="9" name="Text Box 3"/>
            <p:cNvSpPr txBox="1">
              <a:spLocks noChangeArrowheads="1"/>
            </p:cNvSpPr>
            <p:nvPr/>
          </p:nvSpPr>
          <p:spPr bwMode="auto">
            <a:xfrm>
              <a:off x="2736" y="818"/>
              <a:ext cx="2880" cy="1630"/>
            </a:xfrm>
            <a:prstGeom prst="rect">
              <a:avLst/>
            </a:prstGeom>
            <a:noFill/>
            <a:ln w="9525">
              <a:noFill/>
              <a:round/>
              <a:headEnd/>
              <a:tailEnd/>
            </a:ln>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219200" y="0"/>
            <a:ext cx="5257800" cy="762000"/>
          </a:xfrm>
          <a:prstGeom prst="rect">
            <a:avLst/>
          </a:prstGeom>
          <a:noFill/>
          <a:ln w="9525">
            <a:noFill/>
            <a:round/>
            <a:headEnd/>
            <a:tailEnd/>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1" dirty="0">
                <a:solidFill>
                  <a:srgbClr val="FBDF53"/>
                </a:solidFill>
                <a:latin typeface="Tahoma" charset="0"/>
              </a:rPr>
              <a:t>bag2video</a:t>
            </a:r>
          </a:p>
        </p:txBody>
      </p:sp>
      <p:sp>
        <p:nvSpPr>
          <p:cNvPr id="9219" name="Text Box 2"/>
          <p:cNvSpPr txBox="1">
            <a:spLocks noChangeArrowheads="1"/>
          </p:cNvSpPr>
          <p:nvPr/>
        </p:nvSpPr>
        <p:spPr bwMode="auto">
          <a:xfrm>
            <a:off x="228600" y="1066800"/>
            <a:ext cx="4267200" cy="5410200"/>
          </a:xfrm>
          <a:prstGeom prst="rect">
            <a:avLst/>
          </a:prstGeom>
          <a:noFill/>
          <a:ln w="9525">
            <a:noFill/>
            <a:round/>
            <a:headEnd/>
            <a:tailEnd/>
          </a:ln>
        </p:spPr>
        <p:txBody>
          <a:bodyPr/>
          <a:lstStyle/>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Consumes a bag file of compressed images, then returns a .AVI video file</a:t>
            </a: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err="1" smtClean="0">
                <a:solidFill>
                  <a:srgbClr val="000000"/>
                </a:solidFill>
                <a:latin typeface="Tahoma" charset="0"/>
              </a:rPr>
              <a:t>image_transport</a:t>
            </a:r>
            <a:r>
              <a:rPr lang="en-US" sz="2000" dirty="0" smtClean="0">
                <a:solidFill>
                  <a:srgbClr val="000000"/>
                </a:solidFill>
                <a:latin typeface="Tahoma" charset="0"/>
              </a:rPr>
              <a:t> for publishing/subscribing to images between ROS nodes</a:t>
            </a: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err="1" smtClean="0">
                <a:solidFill>
                  <a:srgbClr val="000000"/>
                </a:solidFill>
                <a:latin typeface="Tahoma" charset="0"/>
              </a:rPr>
              <a:t>CvBridge</a:t>
            </a:r>
            <a:r>
              <a:rPr lang="en-US" sz="2000" dirty="0" smtClean="0">
                <a:solidFill>
                  <a:srgbClr val="000000"/>
                </a:solidFill>
                <a:latin typeface="Tahoma" charset="0"/>
              </a:rPr>
              <a:t> to convert between ROS image messages and </a:t>
            </a:r>
            <a:r>
              <a:rPr lang="en-US" sz="2000" dirty="0" err="1">
                <a:solidFill>
                  <a:srgbClr val="000000"/>
                </a:solidFill>
                <a:latin typeface="Tahoma" charset="0"/>
              </a:rPr>
              <a:t>O</a:t>
            </a:r>
            <a:r>
              <a:rPr lang="en-US" sz="2000" dirty="0" err="1" smtClean="0">
                <a:solidFill>
                  <a:srgbClr val="000000"/>
                </a:solidFill>
                <a:latin typeface="Tahoma" charset="0"/>
              </a:rPr>
              <a:t>penCV</a:t>
            </a:r>
            <a:r>
              <a:rPr lang="en-US" sz="2000" dirty="0" smtClean="0">
                <a:solidFill>
                  <a:srgbClr val="000000"/>
                </a:solidFill>
                <a:latin typeface="Tahoma" charset="0"/>
              </a:rPr>
              <a:t> images</a:t>
            </a: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smtClean="0">
              <a:solidFill>
                <a:srgbClr val="000000"/>
              </a:solidFill>
              <a:latin typeface="Tahoma" charset="0"/>
            </a:endParaRPr>
          </a:p>
          <a:p>
            <a:pPr marL="341313" indent="-341313">
              <a:lnSpc>
                <a:spcPct val="90000"/>
              </a:lnSpc>
              <a:spcBef>
                <a:spcPts val="700"/>
              </a:spcBef>
              <a:buClr>
                <a:srgbClr val="990000"/>
              </a:buClr>
              <a:buFont typeface="Tahoma"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000000"/>
                </a:solidFill>
                <a:latin typeface="Tahoma" charset="0"/>
              </a:rPr>
              <a:t>Functionality to create </a:t>
            </a:r>
            <a:r>
              <a:rPr lang="en-US" sz="2000" dirty="0">
                <a:solidFill>
                  <a:srgbClr val="000000"/>
                </a:solidFill>
                <a:latin typeface="Tahoma" charset="0"/>
              </a:rPr>
              <a:t>a video </a:t>
            </a:r>
            <a:r>
              <a:rPr lang="en-US" sz="2000" dirty="0" smtClean="0">
                <a:solidFill>
                  <a:srgbClr val="000000"/>
                </a:solidFill>
                <a:latin typeface="Tahoma" charset="0"/>
              </a:rPr>
              <a:t>file at a variable </a:t>
            </a:r>
            <a:r>
              <a:rPr lang="en-US" sz="2000" dirty="0" err="1" smtClean="0">
                <a:solidFill>
                  <a:srgbClr val="000000"/>
                </a:solidFill>
                <a:latin typeface="Tahoma" charset="0"/>
              </a:rPr>
              <a:t>framerate</a:t>
            </a:r>
            <a:r>
              <a:rPr lang="en-US" sz="2000" dirty="0" smtClean="0">
                <a:solidFill>
                  <a:srgbClr val="000000"/>
                </a:solidFill>
                <a:latin typeface="Tahoma" charset="0"/>
              </a:rPr>
              <a:t>, </a:t>
            </a:r>
            <a:r>
              <a:rPr lang="en-US" sz="2000" dirty="0">
                <a:solidFill>
                  <a:srgbClr val="000000"/>
                </a:solidFill>
                <a:latin typeface="Tahoma" charset="0"/>
              </a:rPr>
              <a:t>given a directory of </a:t>
            </a:r>
            <a:r>
              <a:rPr lang="en-US" sz="2000" dirty="0" smtClean="0">
                <a:solidFill>
                  <a:srgbClr val="000000"/>
                </a:solidFill>
                <a:latin typeface="Tahoma" charset="0"/>
              </a:rPr>
              <a:t>.JPG images</a:t>
            </a:r>
          </a:p>
          <a:p>
            <a:pPr marL="341313" indent="-341313">
              <a:lnSpc>
                <a:spcPct val="90000"/>
              </a:lnSpc>
              <a:spcBef>
                <a:spcPts val="700"/>
              </a:spcBef>
              <a:buClr>
                <a:srgbClr val="990000"/>
              </a:buClr>
              <a:buFont typeface="Tahoma"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Tahoma" charset="0"/>
            </a:endParaRPr>
          </a:p>
        </p:txBody>
      </p:sp>
      <p:sp>
        <p:nvSpPr>
          <p:cNvPr id="9220" name="Text Box 3"/>
          <p:cNvSpPr txBox="1">
            <a:spLocks noChangeArrowheads="1"/>
          </p:cNvSpPr>
          <p:nvPr/>
        </p:nvSpPr>
        <p:spPr bwMode="auto">
          <a:xfrm>
            <a:off x="4648200" y="914400"/>
            <a:ext cx="4267200" cy="5410200"/>
          </a:xfrm>
          <a:prstGeom prst="rect">
            <a:avLst/>
          </a:prstGeom>
          <a:noFill/>
          <a:ln w="9525">
            <a:noFill/>
            <a:round/>
            <a:headEnd/>
            <a:tailEnd/>
          </a:ln>
        </p:spPr>
        <p:txBody>
          <a:bodyPr wrap="none" anchor="ctr"/>
          <a:lstStyle/>
          <a:p>
            <a:endParaRPr lang="en-US"/>
          </a:p>
        </p:txBody>
      </p:sp>
      <p:sp>
        <p:nvSpPr>
          <p:cNvPr id="9221" name="TextBox 4"/>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6/7</a:t>
            </a:r>
            <a:endParaRPr lang="en-US" sz="1200" dirty="0">
              <a:solidFill>
                <a:schemeClr val="tx1"/>
              </a:solidFill>
            </a:endParaRPr>
          </a:p>
        </p:txBody>
      </p:sp>
      <p:pic>
        <p:nvPicPr>
          <p:cNvPr id="6" name="Picture 5" descr="AR_1.JPG"/>
          <p:cNvPicPr>
            <a:picLocks noChangeAspect="1"/>
          </p:cNvPicPr>
          <p:nvPr/>
        </p:nvPicPr>
        <p:blipFill>
          <a:blip r:embed="rId4" cstate="print"/>
          <a:stretch>
            <a:fillRect/>
          </a:stretch>
        </p:blipFill>
        <p:spPr>
          <a:xfrm>
            <a:off x="5181600" y="1143000"/>
            <a:ext cx="1600200" cy="136588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descr="AR_3.JPG"/>
          <p:cNvPicPr>
            <a:picLocks noChangeAspect="1"/>
          </p:cNvPicPr>
          <p:nvPr/>
        </p:nvPicPr>
        <p:blipFill>
          <a:blip r:embed="rId5" cstate="print"/>
          <a:stretch>
            <a:fillRect/>
          </a:stretch>
        </p:blipFill>
        <p:spPr>
          <a:xfrm>
            <a:off x="7162800" y="914400"/>
            <a:ext cx="1516856" cy="12954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6" descr="AR_2.JPG"/>
          <p:cNvPicPr>
            <a:picLocks noChangeAspect="1"/>
          </p:cNvPicPr>
          <p:nvPr/>
        </p:nvPicPr>
        <p:blipFill>
          <a:blip r:embed="rId6" cstate="print"/>
          <a:stretch>
            <a:fillRect/>
          </a:stretch>
        </p:blipFill>
        <p:spPr>
          <a:xfrm>
            <a:off x="6178296" y="1642872"/>
            <a:ext cx="1516856" cy="1135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225" name="Down Arrow 8"/>
          <p:cNvSpPr>
            <a:spLocks noChangeArrowheads="1"/>
          </p:cNvSpPr>
          <p:nvPr/>
        </p:nvSpPr>
        <p:spPr bwMode="auto">
          <a:xfrm>
            <a:off x="6553200" y="3200400"/>
            <a:ext cx="533400" cy="762000"/>
          </a:xfrm>
          <a:prstGeom prst="downArrow">
            <a:avLst>
              <a:gd name="adj1" fmla="val 50000"/>
              <a:gd name="adj2" fmla="val 50000"/>
            </a:avLst>
          </a:prstGeom>
          <a:solidFill>
            <a:srgbClr val="00B8FF"/>
          </a:solidFill>
          <a:ln w="9525" algn="ctr">
            <a:solidFill>
              <a:schemeClr val="tx1"/>
            </a:solidFill>
            <a:round/>
            <a:headEnd/>
            <a:tailEnd/>
          </a:ln>
        </p:spPr>
        <p:txBody>
          <a:bodyPr/>
          <a:lstStyle/>
          <a:p>
            <a:endParaRPr lang="en-US"/>
          </a:p>
        </p:txBody>
      </p:sp>
      <p:pic>
        <p:nvPicPr>
          <p:cNvPr id="11" name="ARTag.wmv">
            <a:hlinkClick r:id="" action="ppaction://media"/>
          </p:cNvPr>
          <p:cNvPicPr>
            <a:picLocks noRot="1" noChangeAspect="1"/>
          </p:cNvPicPr>
          <p:nvPr>
            <a:videoFile r:link="rId1"/>
          </p:nvPr>
        </p:nvPicPr>
        <p:blipFill>
          <a:blip r:embed="rId7" cstate="print"/>
          <a:stretch>
            <a:fillRect/>
          </a:stretch>
        </p:blipFill>
        <p:spPr>
          <a:xfrm>
            <a:off x="5562943" y="4267457"/>
            <a:ext cx="2742857" cy="205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4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587" y="1587"/>
            <a:ext cx="4951413" cy="760413"/>
          </a:xfrm>
        </p:spPr>
        <p:txBody>
          <a:bodyPr/>
          <a:lstStyle/>
          <a:p>
            <a:pPr algn="l"/>
            <a:r>
              <a:rPr lang="en-US" sz="2400" dirty="0" smtClean="0"/>
              <a:t>Thanks for listening.</a:t>
            </a:r>
            <a:endParaRPr lang="en-US" sz="2400" dirty="0"/>
          </a:p>
        </p:txBody>
      </p:sp>
      <p:pic>
        <p:nvPicPr>
          <p:cNvPr id="3" name="Picture 4"/>
          <p:cNvPicPr>
            <a:picLocks noChangeAspect="1" noChangeArrowheads="1"/>
          </p:cNvPicPr>
          <p:nvPr/>
        </p:nvPicPr>
        <p:blipFill>
          <a:blip r:embed="rId2" cstate="print"/>
          <a:srcRect l="10083" t="6857" r="10750" b="8127"/>
          <a:stretch>
            <a:fillRect/>
          </a:stretch>
        </p:blipFill>
        <p:spPr bwMode="auto">
          <a:xfrm>
            <a:off x="2667000" y="1905000"/>
            <a:ext cx="3185173" cy="4489406"/>
          </a:xfrm>
          <a:prstGeom prst="rect">
            <a:avLst/>
          </a:prstGeom>
          <a:noFill/>
          <a:ln w="9525">
            <a:noFill/>
            <a:round/>
            <a:headEnd/>
            <a:tailEnd/>
          </a:ln>
        </p:spPr>
      </p:pic>
      <p:sp>
        <p:nvSpPr>
          <p:cNvPr id="5" name="Oval Callout 4"/>
          <p:cNvSpPr/>
          <p:nvPr/>
        </p:nvSpPr>
        <p:spPr bwMode="auto">
          <a:xfrm>
            <a:off x="4084320" y="1143000"/>
            <a:ext cx="3352800" cy="1295400"/>
          </a:xfrm>
          <a:prstGeom prst="wedgeEllipse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endParaRPr>
          </a:p>
        </p:txBody>
      </p:sp>
      <p:sp>
        <p:nvSpPr>
          <p:cNvPr id="4" name="Title 1"/>
          <p:cNvSpPr txBox="1">
            <a:spLocks/>
          </p:cNvSpPr>
          <p:nvPr/>
        </p:nvSpPr>
        <p:spPr bwMode="auto">
          <a:xfrm>
            <a:off x="3962400" y="1219200"/>
            <a:ext cx="3733800" cy="1146175"/>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
                <a:srgbClr val="000000"/>
              </a:buClr>
              <a:buSzPct val="100000"/>
              <a:buFont typeface="Times New Roman" pitchFamily="16" charset="0"/>
              <a:buNone/>
              <a:tabLst/>
              <a:defRPr/>
            </a:pPr>
            <a:r>
              <a:rPr kumimoji="0" lang="en-US" sz="3200" b="1" i="0" u="none" strike="noStrike" kern="0" cap="none" spc="0" normalizeH="0" baseline="0" noProof="0" smtClean="0">
                <a:ln>
                  <a:noFill/>
                </a:ln>
                <a:solidFill>
                  <a:schemeClr val="tx1"/>
                </a:solidFill>
                <a:effectLst/>
                <a:uLnTx/>
                <a:uFillTx/>
                <a:latin typeface="+mj-lt"/>
                <a:ea typeface="+mj-ea"/>
                <a:cs typeface="+mj-cs"/>
              </a:rPr>
              <a:t>QUESTIONS?</a:t>
            </a:r>
            <a:endParaRPr kumimoji="0" lang="en-US" sz="3200" b="1" i="0" u="none" strike="noStrike" kern="0" cap="none" spc="0" normalizeH="0" baseline="0" noProof="0" dirty="0" smtClean="0">
              <a:ln>
                <a:noFill/>
              </a:ln>
              <a:solidFill>
                <a:schemeClr val="tx1"/>
              </a:solidFill>
              <a:effectLst/>
              <a:uLnTx/>
              <a:uFillTx/>
              <a:latin typeface="+mj-lt"/>
              <a:ea typeface="+mj-ea"/>
              <a:cs typeface="+mj-cs"/>
            </a:endParaRPr>
          </a:p>
        </p:txBody>
      </p:sp>
      <p:sp>
        <p:nvSpPr>
          <p:cNvPr id="6" name="TextBox 3"/>
          <p:cNvSpPr txBox="1">
            <a:spLocks noChangeArrowheads="1"/>
          </p:cNvSpPr>
          <p:nvPr/>
        </p:nvSpPr>
        <p:spPr bwMode="auto">
          <a:xfrm>
            <a:off x="8610600" y="6477000"/>
            <a:ext cx="533400" cy="276225"/>
          </a:xfrm>
          <a:prstGeom prst="rect">
            <a:avLst/>
          </a:prstGeom>
          <a:noFill/>
          <a:ln w="9525">
            <a:noFill/>
            <a:miter lim="800000"/>
            <a:headEnd/>
            <a:tailEnd/>
          </a:ln>
        </p:spPr>
        <p:txBody>
          <a:bodyPr>
            <a:spAutoFit/>
          </a:bodyPr>
          <a:lstStyle/>
          <a:p>
            <a:r>
              <a:rPr lang="en-US" sz="1200" dirty="0" smtClean="0">
                <a:solidFill>
                  <a:schemeClr val="tx1"/>
                </a:solidFill>
              </a:rPr>
              <a:t>7/7</a:t>
            </a:r>
            <a:endParaRPr lang="en-US" sz="1200" dirty="0">
              <a:solidFill>
                <a:schemeClr val="tx1"/>
              </a:solidFill>
            </a:endParaRPr>
          </a:p>
        </p:txBody>
      </p:sp>
      <p:sp>
        <p:nvSpPr>
          <p:cNvPr id="7" name="TextBox 6"/>
          <p:cNvSpPr txBox="1"/>
          <p:nvPr/>
        </p:nvSpPr>
        <p:spPr>
          <a:xfrm>
            <a:off x="2743200" y="5906869"/>
            <a:ext cx="3810000" cy="646331"/>
          </a:xfrm>
          <a:prstGeom prst="rect">
            <a:avLst/>
          </a:prstGeom>
          <a:noFill/>
        </p:spPr>
        <p:txBody>
          <a:bodyPr wrap="square" rtlCol="0">
            <a:spAutoFit/>
          </a:bodyPr>
          <a:lstStyle/>
          <a:p>
            <a:r>
              <a:rPr lang="en-US" dirty="0" smtClean="0">
                <a:solidFill>
                  <a:schemeClr val="tx1"/>
                </a:solidFill>
                <a:hlinkClick r:id="rId3"/>
              </a:rPr>
              <a:t>http://robotics.usc.edu/~hieu</a:t>
            </a:r>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DejaVu Sans"/>
        <a:cs typeface="DejaVu Sans"/>
      </a:majorFont>
      <a:minorFont>
        <a:latin typeface="Tahoma"/>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TotalTime>
  <Words>932</Words>
  <Application>Microsoft Office PowerPoint</Application>
  <PresentationFormat>On-screen Show (4:3)</PresentationFormat>
  <Paragraphs>97</Paragraphs>
  <Slides>7</Slides>
  <Notes>6</Notes>
  <HiddenSlides>0</HiddenSlides>
  <MMClips>1</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vt:i4>
      </vt:variant>
    </vt:vector>
  </HeadingPairs>
  <TitlesOfParts>
    <vt:vector size="8" baseType="lpstr">
      <vt:lpstr>Office Theme</vt:lpstr>
      <vt:lpstr>Hieu Nguyen</vt:lpstr>
      <vt:lpstr>Slide 2</vt:lpstr>
      <vt:lpstr>Slide 3</vt:lpstr>
      <vt:lpstr>Visualizing in RViz</vt:lpstr>
      <vt:lpstr>Slide 5</vt:lpstr>
      <vt:lpstr>Slide 6</vt:lpstr>
      <vt:lpstr>Thanks for listening.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Hieu</dc:creator>
  <cp:lastModifiedBy>Hieu</cp:lastModifiedBy>
  <cp:revision>59</cp:revision>
  <cp:lastPrinted>1601-01-01T00:00:00Z</cp:lastPrinted>
  <dcterms:created xsi:type="dcterms:W3CDTF">2010-08-02T00:46:48Z</dcterms:created>
  <dcterms:modified xsi:type="dcterms:W3CDTF">2010-08-02T19:28:04Z</dcterms:modified>
</cp:coreProperties>
</file>